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  <p:sldMasterId id="2147483648" r:id="rId5"/>
    <p:sldMasterId id="2147483660" r:id="rId6"/>
  </p:sldMasterIdLst>
  <p:sldIdLst>
    <p:sldId id="256" r:id="rId7"/>
    <p:sldId id="264" r:id="rId8"/>
    <p:sldId id="257" r:id="rId9"/>
    <p:sldId id="279" r:id="rId10"/>
    <p:sldId id="278" r:id="rId11"/>
    <p:sldId id="277" r:id="rId12"/>
    <p:sldId id="276" r:id="rId13"/>
    <p:sldId id="275" r:id="rId14"/>
    <p:sldId id="274" r:id="rId15"/>
    <p:sldId id="273" r:id="rId16"/>
    <p:sldId id="272" r:id="rId17"/>
    <p:sldId id="271" r:id="rId18"/>
    <p:sldId id="270" r:id="rId19"/>
    <p:sldId id="269" r:id="rId20"/>
    <p:sldId id="268" r:id="rId21"/>
    <p:sldId id="267" r:id="rId22"/>
    <p:sldId id="266" r:id="rId23"/>
    <p:sldId id="265" r:id="rId24"/>
    <p:sldId id="287" r:id="rId25"/>
    <p:sldId id="296" r:id="rId26"/>
    <p:sldId id="295" r:id="rId27"/>
    <p:sldId id="294" r:id="rId28"/>
    <p:sldId id="293" r:id="rId29"/>
    <p:sldId id="292" r:id="rId30"/>
    <p:sldId id="291" r:id="rId31"/>
    <p:sldId id="290" r:id="rId32"/>
    <p:sldId id="263" r:id="rId3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D80E20-2A45-44BA-94A0-F70B6629ED64}" v="3" dt="2025-01-07T15:45:08.5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18"/>
  </p:normalViewPr>
  <p:slideViewPr>
    <p:cSldViewPr snapToGrid="0" snapToObjects="1">
      <p:cViewPr varScale="1">
        <p:scale>
          <a:sx n="94" d="100"/>
          <a:sy n="94" d="100"/>
        </p:scale>
        <p:origin x="106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5/10/relationships/revisionInfo" Target="revisionInfo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iro Palmi" userId="dcd8f85d-3d69-450e-adca-8747e2846b0c" providerId="ADAL" clId="{F4D80E20-2A45-44BA-94A0-F70B6629ED64}"/>
    <pc:docChg chg="custSel modSld">
      <pc:chgData name="Iiro Palmi" userId="dcd8f85d-3d69-450e-adca-8747e2846b0c" providerId="ADAL" clId="{F4D80E20-2A45-44BA-94A0-F70B6629ED64}" dt="2025-01-07T15:54:51.795" v="323" actId="20577"/>
      <pc:docMkLst>
        <pc:docMk/>
      </pc:docMkLst>
      <pc:sldChg chg="modSp mod">
        <pc:chgData name="Iiro Palmi" userId="dcd8f85d-3d69-450e-adca-8747e2846b0c" providerId="ADAL" clId="{F4D80E20-2A45-44BA-94A0-F70B6629ED64}" dt="2025-01-07T15:54:51.795" v="323" actId="20577"/>
        <pc:sldMkLst>
          <pc:docMk/>
          <pc:sldMk cId="2568762066" sldId="256"/>
        </pc:sldMkLst>
        <pc:spChg chg="mod">
          <ac:chgData name="Iiro Palmi" userId="dcd8f85d-3d69-450e-adca-8747e2846b0c" providerId="ADAL" clId="{F4D80E20-2A45-44BA-94A0-F70B6629ED64}" dt="2025-01-07T15:54:51.795" v="323" actId="20577"/>
          <ac:spMkLst>
            <pc:docMk/>
            <pc:sldMk cId="2568762066" sldId="256"/>
            <ac:spMk id="5" creationId="{64126D45-8C68-EC09-46D6-D0E1847A54A9}"/>
          </ac:spMkLst>
        </pc:spChg>
      </pc:sldChg>
      <pc:sldChg chg="modSp mod">
        <pc:chgData name="Iiro Palmi" userId="dcd8f85d-3d69-450e-adca-8747e2846b0c" providerId="ADAL" clId="{F4D80E20-2A45-44BA-94A0-F70B6629ED64}" dt="2025-01-07T15:40:00.235" v="25" actId="20577"/>
        <pc:sldMkLst>
          <pc:docMk/>
          <pc:sldMk cId="1633342088" sldId="257"/>
        </pc:sldMkLst>
        <pc:spChg chg="mod">
          <ac:chgData name="Iiro Palmi" userId="dcd8f85d-3d69-450e-adca-8747e2846b0c" providerId="ADAL" clId="{F4D80E20-2A45-44BA-94A0-F70B6629ED64}" dt="2025-01-07T15:40:00.235" v="25" actId="20577"/>
          <ac:spMkLst>
            <pc:docMk/>
            <pc:sldMk cId="1633342088" sldId="257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31:16.578" v="7" actId="20577"/>
        <pc:sldMkLst>
          <pc:docMk/>
          <pc:sldMk cId="3172764524" sldId="264"/>
        </pc:sldMkLst>
        <pc:spChg chg="mod">
          <ac:chgData name="Iiro Palmi" userId="dcd8f85d-3d69-450e-adca-8747e2846b0c" providerId="ADAL" clId="{F4D80E20-2A45-44BA-94A0-F70B6629ED64}" dt="2025-01-07T15:31:16.578" v="7" actId="20577"/>
          <ac:spMkLst>
            <pc:docMk/>
            <pc:sldMk cId="3172764524" sldId="264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8:57.462" v="294" actId="20577"/>
        <pc:sldMkLst>
          <pc:docMk/>
          <pc:sldMk cId="3672622504" sldId="268"/>
        </pc:sldMkLst>
        <pc:spChg chg="mod">
          <ac:chgData name="Iiro Palmi" userId="dcd8f85d-3d69-450e-adca-8747e2846b0c" providerId="ADAL" clId="{F4D80E20-2A45-44BA-94A0-F70B6629ED64}" dt="2025-01-07T15:48:57.462" v="294" actId="20577"/>
          <ac:spMkLst>
            <pc:docMk/>
            <pc:sldMk cId="3672622504" sldId="268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5:17.105" v="179" actId="20577"/>
        <pc:sldMkLst>
          <pc:docMk/>
          <pc:sldMk cId="1847534880" sldId="270"/>
        </pc:sldMkLst>
        <pc:spChg chg="mod">
          <ac:chgData name="Iiro Palmi" userId="dcd8f85d-3d69-450e-adca-8747e2846b0c" providerId="ADAL" clId="{F4D80E20-2A45-44BA-94A0-F70B6629ED64}" dt="2025-01-07T15:45:17.105" v="179" actId="20577"/>
          <ac:spMkLst>
            <pc:docMk/>
            <pc:sldMk cId="1847534880" sldId="270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4:21.137" v="139" actId="20577"/>
        <pc:sldMkLst>
          <pc:docMk/>
          <pc:sldMk cId="3096012590" sldId="271"/>
        </pc:sldMkLst>
        <pc:spChg chg="mod">
          <ac:chgData name="Iiro Palmi" userId="dcd8f85d-3d69-450e-adca-8747e2846b0c" providerId="ADAL" clId="{F4D80E20-2A45-44BA-94A0-F70B6629ED64}" dt="2025-01-07T15:44:21.137" v="139" actId="20577"/>
          <ac:spMkLst>
            <pc:docMk/>
            <pc:sldMk cId="3096012590" sldId="271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3:14.058" v="33" actId="20577"/>
        <pc:sldMkLst>
          <pc:docMk/>
          <pc:sldMk cId="3363234807" sldId="273"/>
        </pc:sldMkLst>
        <pc:spChg chg="mod">
          <ac:chgData name="Iiro Palmi" userId="dcd8f85d-3d69-450e-adca-8747e2846b0c" providerId="ADAL" clId="{F4D80E20-2A45-44BA-94A0-F70B6629ED64}" dt="2025-01-07T15:43:14.058" v="33" actId="20577"/>
          <ac:spMkLst>
            <pc:docMk/>
            <pc:sldMk cId="3363234807" sldId="273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1:54.409" v="31" actId="20577"/>
        <pc:sldMkLst>
          <pc:docMk/>
          <pc:sldMk cId="1417236656" sldId="275"/>
        </pc:sldMkLst>
        <pc:spChg chg="mod">
          <ac:chgData name="Iiro Palmi" userId="dcd8f85d-3d69-450e-adca-8747e2846b0c" providerId="ADAL" clId="{F4D80E20-2A45-44BA-94A0-F70B6629ED64}" dt="2025-01-07T15:41:54.409" v="31" actId="20577"/>
          <ac:spMkLst>
            <pc:docMk/>
            <pc:sldMk cId="1417236656" sldId="275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0:42.105" v="29" actId="20577"/>
        <pc:sldMkLst>
          <pc:docMk/>
          <pc:sldMk cId="1787052882" sldId="276"/>
        </pc:sldMkLst>
        <pc:spChg chg="mod">
          <ac:chgData name="Iiro Palmi" userId="dcd8f85d-3d69-450e-adca-8747e2846b0c" providerId="ADAL" clId="{F4D80E20-2A45-44BA-94A0-F70B6629ED64}" dt="2025-01-07T15:40:42.105" v="29" actId="20577"/>
          <ac:spMkLst>
            <pc:docMk/>
            <pc:sldMk cId="1787052882" sldId="276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40:21.730" v="27" actId="20577"/>
        <pc:sldMkLst>
          <pc:docMk/>
          <pc:sldMk cId="396127413" sldId="278"/>
        </pc:sldMkLst>
        <pc:graphicFrameChg chg="modGraphic">
          <ac:chgData name="Iiro Palmi" userId="dcd8f85d-3d69-450e-adca-8747e2846b0c" providerId="ADAL" clId="{F4D80E20-2A45-44BA-94A0-F70B6629ED64}" dt="2025-01-07T15:40:21.730" v="27" actId="20577"/>
          <ac:graphicFrameMkLst>
            <pc:docMk/>
            <pc:sldMk cId="396127413" sldId="278"/>
            <ac:graphicFrameMk id="5" creationId="{3D3FDCBB-E5D9-38C0-D9FE-63B055DB13A0}"/>
          </ac:graphicFrameMkLst>
        </pc:graphicFrameChg>
      </pc:sldChg>
      <pc:sldChg chg="modSp mod">
        <pc:chgData name="Iiro Palmi" userId="dcd8f85d-3d69-450e-adca-8747e2846b0c" providerId="ADAL" clId="{F4D80E20-2A45-44BA-94A0-F70B6629ED64}" dt="2025-01-07T15:53:46.217" v="315" actId="20577"/>
        <pc:sldMkLst>
          <pc:docMk/>
          <pc:sldMk cId="1036009790" sldId="292"/>
        </pc:sldMkLst>
        <pc:spChg chg="mod">
          <ac:chgData name="Iiro Palmi" userId="dcd8f85d-3d69-450e-adca-8747e2846b0c" providerId="ADAL" clId="{F4D80E20-2A45-44BA-94A0-F70B6629ED64}" dt="2025-01-07T15:53:46.217" v="315" actId="20577"/>
          <ac:spMkLst>
            <pc:docMk/>
            <pc:sldMk cId="1036009790" sldId="292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53:27.659" v="297" actId="6549"/>
        <pc:sldMkLst>
          <pc:docMk/>
          <pc:sldMk cId="258230333" sldId="293"/>
        </pc:sldMkLst>
        <pc:spChg chg="mod">
          <ac:chgData name="Iiro Palmi" userId="dcd8f85d-3d69-450e-adca-8747e2846b0c" providerId="ADAL" clId="{F4D80E20-2A45-44BA-94A0-F70B6629ED64}" dt="2025-01-07T15:53:27.659" v="297" actId="6549"/>
          <ac:spMkLst>
            <pc:docMk/>
            <pc:sldMk cId="258230333" sldId="293"/>
            <ac:spMk id="3" creationId="{00000000-0000-0000-0000-000000000000}"/>
          </ac:spMkLst>
        </pc:spChg>
      </pc:sldChg>
      <pc:sldChg chg="modSp mod">
        <pc:chgData name="Iiro Palmi" userId="dcd8f85d-3d69-450e-adca-8747e2846b0c" providerId="ADAL" clId="{F4D80E20-2A45-44BA-94A0-F70B6629ED64}" dt="2025-01-07T15:53:07.647" v="295" actId="6549"/>
        <pc:sldMkLst>
          <pc:docMk/>
          <pc:sldMk cId="558351330" sldId="294"/>
        </pc:sldMkLst>
        <pc:spChg chg="mod">
          <ac:chgData name="Iiro Palmi" userId="dcd8f85d-3d69-450e-adca-8747e2846b0c" providerId="ADAL" clId="{F4D80E20-2A45-44BA-94A0-F70B6629ED64}" dt="2025-01-07T15:53:07.647" v="295" actId="6549"/>
          <ac:spMkLst>
            <pc:docMk/>
            <pc:sldMk cId="558351330" sldId="29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099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981B87A-6E92-6D42-8EED-D7ABDBFFF401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FA48F33-6EEB-6B45-A1FF-11F7570E1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78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8050" y="1162050"/>
            <a:ext cx="3494088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1600" y="101600"/>
            <a:ext cx="3465512" cy="43846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8050" y="1587500"/>
            <a:ext cx="3494088" cy="2374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545759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3098800"/>
            <a:ext cx="3028950" cy="1387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/>
          </p:nvPr>
        </p:nvSpPr>
        <p:spPr>
          <a:xfrm>
            <a:off x="3054350" y="3098800"/>
            <a:ext cx="3028950" cy="1387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/>
          </p:nvPr>
        </p:nvSpPr>
        <p:spPr>
          <a:xfrm>
            <a:off x="6115050" y="3098800"/>
            <a:ext cx="3028950" cy="13874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39850"/>
            <a:ext cx="8229600" cy="1454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420101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981B87A-6E92-6D42-8EED-D7ABDBFFF401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FA48F33-6EEB-6B45-A1FF-11F7570E1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001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981B87A-6E92-6D42-8EED-D7ABDBFFF401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FA48F33-6EEB-6B45-A1FF-11F7570E1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3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99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7613"/>
            <a:ext cx="7772400" cy="1101725"/>
          </a:xfrm>
        </p:spPr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33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9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08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3842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51288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637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24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2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172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981B87A-6E92-6D42-8EED-D7ABDBFFF401}" type="datetimeFigureOut">
              <a:rPr lang="en-US" smtClean="0"/>
              <a:t>1/7/2025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/>
          <a:lstStyle/>
          <a:p>
            <a:fld id="{5FA48F33-6EEB-6B45-A1FF-11F7570E1C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21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_pohjat_20182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04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pohjat_2018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" y="0"/>
            <a:ext cx="914129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9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_pohjat_20183.jp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  <a:p>
            <a:pPr lvl="1"/>
            <a:r>
              <a:rPr lang="fi-FI" dirty="0"/>
              <a:t>Second </a:t>
            </a:r>
            <a:r>
              <a:rPr lang="fi-FI" dirty="0" err="1"/>
              <a:t>level</a:t>
            </a:r>
            <a:endParaRPr lang="fi-FI" dirty="0"/>
          </a:p>
          <a:p>
            <a:pPr lvl="2"/>
            <a:r>
              <a:rPr lang="fi-FI" dirty="0"/>
              <a:t>Third </a:t>
            </a:r>
            <a:r>
              <a:rPr lang="fi-FI" dirty="0" err="1"/>
              <a:t>level</a:t>
            </a:r>
            <a:endParaRPr lang="fi-FI" dirty="0"/>
          </a:p>
          <a:p>
            <a:pPr lvl="3"/>
            <a:r>
              <a:rPr lang="fi-FI" dirty="0" err="1"/>
              <a:t>Fourth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fi-FI" dirty="0"/>
          </a:p>
          <a:p>
            <a:pPr lvl="4"/>
            <a:r>
              <a:rPr lang="fi-FI" dirty="0" err="1"/>
              <a:t>Fifth</a:t>
            </a:r>
            <a:r>
              <a:rPr lang="fi-FI" dirty="0"/>
              <a:t> </a:t>
            </a:r>
            <a:r>
              <a:rPr lang="fi-FI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68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86" r:id="rId10"/>
    <p:sldLayoutId id="2147483670" r:id="rId11"/>
    <p:sldLayoutId id="2147483671" r:id="rId1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1A4B"/>
          </a:solidFill>
          <a:latin typeface="Klavika Light"/>
          <a:ea typeface="+mj-ea"/>
          <a:cs typeface="Klavika Ligh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SzPct val="70000"/>
        <a:buFont typeface="Lucida Grande"/>
        <a:buChar char="»"/>
        <a:defRPr sz="2000" b="0" i="0" kern="1200">
          <a:solidFill>
            <a:schemeClr val="tx1"/>
          </a:solidFill>
          <a:latin typeface="Klavika Light"/>
          <a:ea typeface="+mn-ea"/>
          <a:cs typeface="Klavika Light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F0000"/>
        </a:buClr>
        <a:buSzPct val="70000"/>
        <a:buFont typeface="Lucida Grande"/>
        <a:buChar char="»"/>
        <a:defRPr sz="1600" b="0" i="0" kern="1200">
          <a:solidFill>
            <a:schemeClr val="tx1"/>
          </a:solidFill>
          <a:latin typeface="Klavika Light"/>
          <a:ea typeface="+mn-ea"/>
          <a:cs typeface="Klavika Light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F0000"/>
        </a:buClr>
        <a:buSzPct val="70000"/>
        <a:buFont typeface="Lucida Grande"/>
        <a:buChar char="»"/>
        <a:defRPr sz="1400" b="0" i="0" kern="1200">
          <a:solidFill>
            <a:schemeClr val="tx1"/>
          </a:solidFill>
          <a:latin typeface="Klavika Light"/>
          <a:ea typeface="+mn-ea"/>
          <a:cs typeface="Klavika Light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F0000"/>
        </a:buClr>
        <a:buSzPct val="70000"/>
        <a:buFont typeface="Lucida Grande"/>
        <a:buChar char="»"/>
        <a:defRPr sz="1400" b="0" i="0" kern="1200">
          <a:solidFill>
            <a:schemeClr val="tx1"/>
          </a:solidFill>
          <a:latin typeface="Klavika Light"/>
          <a:ea typeface="+mn-ea"/>
          <a:cs typeface="Klavika Light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F0000"/>
        </a:buClr>
        <a:buSzPct val="70000"/>
        <a:buFont typeface="Lucida Grande"/>
        <a:buChar char="»"/>
        <a:defRPr sz="1200" b="0" i="0" kern="1200">
          <a:solidFill>
            <a:schemeClr val="tx1"/>
          </a:solidFill>
          <a:latin typeface="Klavika Light"/>
          <a:ea typeface="+mn-ea"/>
          <a:cs typeface="Klavika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ika@mikasalo.fi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12.fi/hatakeskuslaitos/yhteystiedot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iro.palmi@autourheilu.fi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iro.palmi@autourheilu.fi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ruutu 4">
            <a:extLst>
              <a:ext uri="{FF2B5EF4-FFF2-40B4-BE49-F238E27FC236}">
                <a16:creationId xmlns:a16="http://schemas.microsoft.com/office/drawing/2014/main" id="{64126D45-8C68-EC09-46D6-D0E1847A54A9}"/>
              </a:ext>
            </a:extLst>
          </p:cNvPr>
          <p:cNvSpPr txBox="1"/>
          <p:nvPr/>
        </p:nvSpPr>
        <p:spPr>
          <a:xfrm>
            <a:off x="65313" y="0"/>
            <a:ext cx="7780566" cy="18287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marR="1602740">
              <a:spcBef>
                <a:spcPts val="505"/>
              </a:spcBef>
              <a:spcAft>
                <a:spcPts val="0"/>
              </a:spcAft>
            </a:pPr>
            <a:r>
              <a:rPr lang="fi-FI" sz="2800" b="1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Kilpailun järjestäminen</a:t>
            </a:r>
          </a:p>
          <a:p>
            <a:pPr>
              <a:spcBef>
                <a:spcPts val="25"/>
              </a:spcBef>
            </a:pPr>
            <a:r>
              <a:rPr lang="fi-FI" sz="2800" b="1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800" dirty="0">
              <a:solidFill>
                <a:srgbClr val="92D05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90488" marR="1600835"/>
            <a:r>
              <a:rPr lang="fi-FI" sz="2800" b="1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Autosuunnistus</a:t>
            </a:r>
          </a:p>
          <a:p>
            <a:pPr marL="90488" marR="1602105">
              <a:spcBef>
                <a:spcPts val="1255"/>
              </a:spcBef>
              <a:spcAft>
                <a:spcPts val="0"/>
              </a:spcAft>
            </a:pPr>
            <a:r>
              <a:rPr lang="fi-FI" dirty="0">
                <a:solidFill>
                  <a:srgbClr val="92D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Päivitetty 7.1.2025</a:t>
            </a:r>
          </a:p>
        </p:txBody>
      </p:sp>
    </p:spTree>
    <p:extLst>
      <p:ext uri="{BB962C8B-B14F-4D97-AF65-F5344CB8AC3E}">
        <p14:creationId xmlns:p14="http://schemas.microsoft.com/office/powerpoint/2010/main" val="2568762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Toimihenkilöt</a:t>
            </a:r>
            <a:r>
              <a:rPr lang="en-US" dirty="0"/>
              <a:t>, </a:t>
            </a:r>
            <a:r>
              <a:rPr lang="en-US" dirty="0" err="1"/>
              <a:t>katsastaja</a:t>
            </a:r>
            <a:r>
              <a:rPr lang="en-US" dirty="0"/>
              <a:t> ja </a:t>
            </a:r>
            <a:r>
              <a:rPr lang="en-US" dirty="0" err="1"/>
              <a:t>tiedottaja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5"/>
            <a:ext cx="8229600" cy="3663495"/>
          </a:xfrm>
        </p:spPr>
        <p:txBody>
          <a:bodyPr>
            <a:normAutofit fontScale="47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Katsastaja:</a:t>
            </a:r>
          </a:p>
          <a:p>
            <a:pPr marL="342900" marR="133540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Tarkastaa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autojen sääntöjenmukaisuuden; liikennekatsastus suoritettu, valot, ensiapulaukut, kolmiot</a:t>
            </a:r>
            <a:r>
              <a:rPr lang="fi-FI" sz="25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sammutin ja öljyn imeytysmatto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ym.</a:t>
            </a:r>
          </a:p>
          <a:p>
            <a:pPr marL="342900" marR="68453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ottaa jonkun teeman tarkistettavaksi, esim. vyöt, akun kiinnitys, renkaat, valojen laillisuus</a:t>
            </a:r>
            <a:r>
              <a:rPr lang="fi-FI" sz="25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ym. </a:t>
            </a:r>
            <a:r>
              <a:rPr lang="fi-FI" sz="25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Huom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Jälkiasenteisten kattovalojen kielto (80.1)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Katsastus voidaan tehdä ennen</a:t>
            </a:r>
            <a:r>
              <a:rPr lang="fi-FI" sz="2500" spc="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ilmoittautumista.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Tarkastaa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punakilpiautojen katsastuksen ja vakuutuksen</a:t>
            </a:r>
            <a:r>
              <a:rPr lang="fi-FI" sz="2500" spc="1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voimassaolon.</a:t>
            </a:r>
          </a:p>
          <a:p>
            <a:pPr marL="342900" marR="84709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AS-katsastajalta ei vaadita tekniikan toimitsijalisenssiä, mutta</a:t>
            </a:r>
            <a:r>
              <a:rPr lang="fi-FI" sz="2500" spc="-1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autosuunnistuksessa käytettävän auton varuste- ja katsastusvaatimukset tulee olla</a:t>
            </a:r>
            <a:r>
              <a:rPr lang="fi-FI" sz="25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tiedossa.</a:t>
            </a: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Tiedottaja: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Hoitaa ennakkojutut nettiin ja paikallisiin</a:t>
            </a:r>
            <a:r>
              <a:rPr lang="fi-FI" sz="2500" spc="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lehtiin.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Tulokset julki mahdollisimman pian tarpeellisissa kanavissa.</a:t>
            </a:r>
          </a:p>
          <a:p>
            <a:pPr marL="342900" marR="198755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Arvokilpailuissa (SM/CUP/NAC) voittajat / kärkikolmikko tarpeellisiin viestintäkanaviin.</a:t>
            </a:r>
          </a:p>
          <a:p>
            <a:pPr marL="342900" marR="198755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Onnettomuustilanteissa kilpailun johto / viranomaiset tiedottaa.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23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Kilpailun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, </a:t>
            </a:r>
            <a:r>
              <a:rPr lang="en-US" dirty="0" err="1"/>
              <a:t>kilpailukutsu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Kilpailukutsu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AS-nettiin, tiedotuskanaviin. Kilpailun ensisijainen ”mainos” harrastajille.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70929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Merkittävä pankkitili ennakkomaksua varten (jos käytössä),</a:t>
            </a:r>
            <a:r>
              <a:rPr lang="fi-FI" sz="2000" spc="-1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ennakkomaksun selkeä maksupäivä ja kilpailukutsun lisätiedot</a:t>
            </a:r>
            <a:r>
              <a:rPr lang="fi-FI" sz="2000" spc="9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(pdf-muodossa).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Tiedostot oltava tulostettavissa, sivujako</a:t>
            </a:r>
            <a:r>
              <a:rPr lang="fi-FI" sz="2000" spc="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tarkistettava!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Kilpailukutsussa tai viimeistään kaksi viikkoa ennen kilpailua tulee ilmoittaa kilpailun lähtöpaikan sijaintikunta sekä arvioitu lähtöaika jokaisen luokan ensimmäiselle kilpailijalle.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Tieto siitä käytetäänkö EMIT kortteja: kilpailijoiden omia vai järjestäjän.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5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Kilpailun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, </a:t>
            </a:r>
            <a:r>
              <a:rPr lang="en-US" dirty="0" err="1"/>
              <a:t>lähtöluettelo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5"/>
            <a:ext cx="8229600" cy="3696153"/>
          </a:xfrm>
        </p:spPr>
        <p:txBody>
          <a:bodyPr>
            <a:normAutofit fontScale="62500" lnSpcReduction="20000"/>
          </a:bodyPr>
          <a:lstStyle/>
          <a:p>
            <a:pPr marL="342900" marR="203771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AS.net:iin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ja/tai kilpailun kotisivulle, kilpailijan ilmoittamaan sähköpostiosoitteeseen.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04521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Laadinnassa läsnä sääntöjen määräämät henkilöt: tuomariston puheenjohtaja</a:t>
            </a:r>
            <a:r>
              <a:rPr lang="fi-FI" sz="2000" spc="-1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tai tuomari ja kilpailun johdon</a:t>
            </a:r>
            <a:r>
              <a:rPr lang="fi-FI" sz="2000" spc="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edustaja.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01473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Tehdään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joko käsin tai tietokoneella arpomalla. SM- ja CUP-kisat laaditaan sääntökirjan mukaisesti. Lajiryhmä tarvittaessa avustaa.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40"/>
              </a:spcBef>
              <a:buNone/>
            </a:pPr>
            <a:r>
              <a:rPr lang="fi-FI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Lähtöluettelossa on oltava: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Lähtöajat, katsastusaika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Lähtö- ja tuloslaskentapaikan osoite</a:t>
            </a:r>
            <a:r>
              <a:rPr lang="fi-FI" sz="20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navikelpoinen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Kartta, joka on riittävän selvä, ei määrätty</a:t>
            </a:r>
            <a:r>
              <a:rPr lang="fi-FI" sz="2000" spc="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mittakaavaa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Erikoiskarttamerkit, ja muut normaalista poikkeavat</a:t>
            </a:r>
            <a:r>
              <a:rPr lang="fi-FI" sz="20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asiat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Yhteyspuhelinnumero: kilpailun johtaja tai</a:t>
            </a:r>
            <a:r>
              <a:rPr lang="fi-FI" sz="2000" spc="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sihteeri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Kunnat, joiden alueella kilpailu</a:t>
            </a:r>
            <a:r>
              <a:rPr lang="fi-FI" sz="2000" spc="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ajetaan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ensimmäisen kokouksen ajankohta ja</a:t>
            </a:r>
            <a:r>
              <a:rPr lang="fi-FI" sz="2000" spc="9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paikka.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12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Kilpailun</a:t>
            </a:r>
            <a:r>
              <a:rPr lang="en-US" dirty="0"/>
              <a:t> </a:t>
            </a:r>
            <a:r>
              <a:rPr lang="en-US" dirty="0" err="1"/>
              <a:t>dokumentit</a:t>
            </a:r>
            <a:r>
              <a:rPr lang="en-US" dirty="0"/>
              <a:t>, </a:t>
            </a:r>
            <a:r>
              <a:rPr lang="en-US" dirty="0" err="1"/>
              <a:t>tulosluettelo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marR="56896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kilpailijan ilmoittamaan sähköpostiosoitteeseen,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AS.net:iin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ja kilpailun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kotisivuille. Sosiaalisessa mediassa paras muoto on kuva (luettavissa eri laitteilla).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Sarjakohtaiset ja luokkakohtaiset, asemakohtaiset</a:t>
            </a:r>
            <a:r>
              <a:rPr lang="fi-FI" sz="2000" spc="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 mahdollista.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SM- ja CUP-sarjapisteet -&gt; Mika Salo </a:t>
            </a:r>
            <a:r>
              <a:rPr lang="fi-FI" sz="2000" i="1" u="sng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mika@mikasalo.fi</a:t>
            </a:r>
            <a:endParaRPr lang="fi-FI" sz="2000" i="1" u="sng" dirty="0">
              <a:solidFill>
                <a:srgbClr val="D2002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Viralliset t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ulosluettelot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pdf-muodossa A4-kokoisina tulostamisen</a:t>
            </a:r>
            <a:r>
              <a:rPr lang="fi-FI" sz="2000" spc="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helpottamiseksi.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Tuloksissa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pitää olla otsikkotietoina: kilpailun nimi, päivämäärä ja järjestävä</a:t>
            </a:r>
            <a:r>
              <a:rPr lang="fi-FI" sz="2000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seura.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34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Kilpailun tilat, lähtöpaikka ja ilmoitustaulu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6779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i-FI" b="1" dirty="0"/>
              <a:t>Lähtöpaikka</a:t>
            </a:r>
          </a:p>
          <a:p>
            <a:pPr marL="0" indent="0">
              <a:buNone/>
            </a:pPr>
            <a:r>
              <a:rPr lang="fi-FI" dirty="0"/>
              <a:t>•	Tilaa trailereille</a:t>
            </a:r>
          </a:p>
          <a:p>
            <a:pPr marL="0" indent="0">
              <a:buNone/>
            </a:pPr>
            <a:r>
              <a:rPr lang="fi-FI" dirty="0"/>
              <a:t>•	Tuomaristolle oma rauhallinen kokoontumispaikka</a:t>
            </a:r>
          </a:p>
          <a:p>
            <a:pPr marL="0" indent="0">
              <a:buNone/>
            </a:pPr>
            <a:r>
              <a:rPr lang="fi-FI" dirty="0"/>
              <a:t>•	Tilat toimistolle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dirty="0"/>
              <a:t>Ilmoitustaulu</a:t>
            </a:r>
          </a:p>
          <a:p>
            <a:pPr marL="0" indent="0">
              <a:buNone/>
            </a:pPr>
            <a:r>
              <a:rPr lang="fi-FI" dirty="0"/>
              <a:t>•	Kopio kilpailuluvasta</a:t>
            </a:r>
          </a:p>
          <a:p>
            <a:pPr marL="0" indent="0">
              <a:buNone/>
            </a:pPr>
            <a:r>
              <a:rPr lang="fi-FI" dirty="0"/>
              <a:t>•	Jaettavien kilpailupaperien lista</a:t>
            </a:r>
          </a:p>
          <a:p>
            <a:pPr marL="0" indent="0">
              <a:buNone/>
            </a:pPr>
            <a:r>
              <a:rPr lang="fi-FI" dirty="0"/>
              <a:t>•	Palkittavien määrä</a:t>
            </a:r>
          </a:p>
          <a:p>
            <a:pPr marL="0" indent="0">
              <a:buNone/>
            </a:pPr>
            <a:r>
              <a:rPr lang="fi-FI" dirty="0"/>
              <a:t>•	Henkilömuutokset</a:t>
            </a:r>
          </a:p>
          <a:p>
            <a:pPr marL="0" indent="0">
              <a:buNone/>
            </a:pPr>
            <a:r>
              <a:rPr lang="fi-FI" dirty="0"/>
              <a:t>•	Lisämääräykset</a:t>
            </a:r>
          </a:p>
          <a:p>
            <a:pPr marL="0" indent="0">
              <a:buNone/>
            </a:pPr>
            <a:r>
              <a:rPr lang="fi-FI" dirty="0"/>
              <a:t>•	Erikoiskarttamerkit</a:t>
            </a:r>
          </a:p>
          <a:p>
            <a:pPr marL="0" indent="0">
              <a:buNone/>
            </a:pPr>
            <a:r>
              <a:rPr lang="fi-FI" dirty="0"/>
              <a:t>•	Johdon / tuomariston päätökset</a:t>
            </a:r>
          </a:p>
          <a:p>
            <a:pPr marL="0" indent="0">
              <a:buNone/>
            </a:pPr>
            <a:r>
              <a:rPr lang="fi-FI" dirty="0"/>
              <a:t>•	Lähtöluettelo (sisältäen omien EMIT-korttien numerot, jos käytössä)</a:t>
            </a:r>
          </a:p>
          <a:p>
            <a:pPr marL="0" indent="0">
              <a:buNone/>
            </a:pPr>
            <a:r>
              <a:rPr lang="fi-FI" dirty="0"/>
              <a:t>•	Kilpailualue</a:t>
            </a:r>
          </a:p>
          <a:p>
            <a:pPr marL="0" indent="0">
              <a:buNone/>
            </a:pPr>
            <a:r>
              <a:rPr lang="fi-FI" dirty="0"/>
              <a:t>•	Virallinen kilpailuaika oltava esillä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59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Kilpailun</a:t>
            </a:r>
            <a:r>
              <a:rPr lang="en-US" dirty="0"/>
              <a:t> </a:t>
            </a:r>
            <a:r>
              <a:rPr lang="en-US" dirty="0" err="1"/>
              <a:t>tilat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Maalipaikka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Tuloslaskennalle oma rauhallinen</a:t>
            </a:r>
            <a:r>
              <a:rPr lang="fi-FI" sz="2000" spc="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tila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Tuomaristolle oma rauhallinen tila - kokoontuu viimeistään hyväksymään</a:t>
            </a:r>
            <a:r>
              <a:rPr lang="fi-FI" sz="2000" spc="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tulokset.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Kahvio tai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vastaava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54737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Mallikartat / mallikortit / ihanneajat selvästi näkyville (valaistus!) ja riittävästi väliä mallikarttoihin, jotta ei synny</a:t>
            </a:r>
            <a:r>
              <a:rPr lang="fi-FI" sz="2000" spc="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sumppua.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Palkinnot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esille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Riittävä varoaika, ettei kilpailun viivästyessä maalipaikka sulkeudu ennen kilpailun päättymistä</a:t>
            </a:r>
            <a:endParaRPr lang="fi-FI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45"/>
              </a:spcBef>
              <a:buNone/>
            </a:pPr>
            <a:r>
              <a:rPr lang="fi-FI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Taukopaikka: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Tankkausmahdollisuus suositeltava. Jos ei ole mahdollista, niin lisätään johonkin</a:t>
            </a:r>
            <a:r>
              <a:rPr lang="fi-FI" sz="2000" spc="-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väliin tankkaustauko, kun mahdollisuus sopivasti kisareitin varrella.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WC-tilat, jos</a:t>
            </a:r>
            <a:r>
              <a:rPr lang="fi-FI" sz="2000" spc="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mahdollista.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Metsätauoilla varattava tilaa useammalle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autolle.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22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Ilmoitukset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6043"/>
            <a:ext cx="8229600" cy="3780063"/>
          </a:xfrm>
        </p:spPr>
        <p:txBody>
          <a:bodyPr>
            <a:normAutofit fontScale="62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Poliisille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Ilmoitus missä ja milloin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ajetaan.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4262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Lähimpään hätäkeskuslaitokseen voi myös laittaa sähköpostilla ilmoituksen kilpailusta ja/tai kilpailualueesta. Yhteystiedot:</a:t>
            </a:r>
            <a:r>
              <a:rPr lang="fi-FI" sz="2000" u="sng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 https://112.fi/yhteystiedot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9388" indent="0">
              <a:lnSpc>
                <a:spcPct val="115000"/>
              </a:lnSpc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Ympäristölupa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Nykykäytäntö ei vaadi</a:t>
            </a:r>
            <a:r>
              <a:rPr lang="fi-FI" sz="20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ympäristölupaa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buNone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1255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Turvallisuusasiakirja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Asiakirja, jossa järjestäjä arvioi tapahtuman riskit ja keinot niiden hallitsemiseen.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https://tukes.fi/moottoriurheilu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8800" indent="0">
              <a:lnSpc>
                <a:spcPct val="115000"/>
              </a:lnSpc>
              <a:spcBef>
                <a:spcPts val="450"/>
              </a:spcBef>
              <a:buNone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445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Elintarvikeilmoitus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Elintarvikkeiden myynnistä ei tarvitse enää tehdä ilmoitusta tai hakea</a:t>
            </a:r>
            <a:r>
              <a:rPr lang="fi-FI" sz="2000" spc="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lupaa.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8775" indent="0">
              <a:buNone/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Hygieniasta ja kylmäketjuista huolehtiminen on silti</a:t>
            </a:r>
            <a:r>
              <a:rPr lang="fi-FI" sz="2000" spc="1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tärkeää.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420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Kilpailupäivä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55222"/>
            <a:ext cx="8229600" cy="3639004"/>
          </a:xfrm>
        </p:spPr>
        <p:txBody>
          <a:bodyPr>
            <a:normAutofit fontScale="62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Ilmoittautuminen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Kuljettajan ajokortti</a:t>
            </a:r>
            <a:r>
              <a:rPr lang="fi-FI" sz="20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tarkistetaan. Maksun tarkastus tai maksu.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Jälki-ilmoittautuminen (EI ARVOKILPAILULUOKISSA)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6548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Tutustumislisenssillä ajavien tiedot ja allekirjoitukset lomakkeeseen, jonka saa lajipäälliköltä kilpailuluvan yhteydessä. Muunlaisten lomakkeiden käyttö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kielletty.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Tutustumislisenssillä ajavilla oltava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motorsport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-ID ja seuran jäsenyys</a:t>
            </a:r>
            <a:r>
              <a:rPr lang="fi-FI" sz="20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maksettuna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Annetaan ajomääräys, kilpailukortit, katsastuskortti ja mahdolliset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kilpailunumerot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 käytössä kilpailijoiden omat EMIT-kortit, niiden vastaanotto ja tarkastuslipukkeen asetus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45"/>
              </a:spcBef>
              <a:buNone/>
            </a:pPr>
            <a:r>
              <a:rPr lang="fi-FI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Kilpailupapereiden jako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min. ennen lähtöaikaa toimistosta tai lähtöajalla lähtöautosta.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Ensimmäiset kartat ja</a:t>
            </a:r>
            <a:r>
              <a:rPr lang="fi-FI" sz="20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JAT-kartta sekä EMIT (kts. erilliset EMIT-sivut)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28841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EMIT-kortin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lähtöleimaus ja kortti annetaan kilpailijalle (lähtöaika huomioitava aikalaskuissa)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009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Kilpailupäivä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894"/>
            <a:ext cx="8229600" cy="3812720"/>
          </a:xfrm>
        </p:spPr>
        <p:txBody>
          <a:bodyPr>
            <a:normAutofit fontScale="62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Tulokset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Kilpailijan kilpailukortit aika- ja reittilaskelmineen tarkistuksen jälkeen esille</a:t>
            </a:r>
            <a:r>
              <a:rPr lang="fi-FI" sz="2000" spc="5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(”narulle”).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58166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Kilpailun johtaja allekirjoittaa ja hyväksyy tulokset, jonka jälkeen alkaa vastalauseaika (10 / 30 min). Näkyvillä pitää olla myös asemakohtaiset</a:t>
            </a:r>
            <a:r>
              <a:rPr lang="fi-FI" sz="20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tulokset.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Vastalauseajan umpeuduttua jaetaan</a:t>
            </a:r>
            <a:r>
              <a:rPr lang="fi-FI" sz="2000" spc="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palkinnot.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0769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hyväksyy tulosluettelon loppukokouksessa ja tuomariston puheenjohtaja allekirjoittaa tulosluettelot.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hyväksynnän jälkeen ei enää korjata tuloksia.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myös asemakohtaiset</a:t>
            </a:r>
            <a:r>
              <a:rPr lang="fi-FI" sz="2000" spc="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tulokset.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”Hylätty” vai ”suljettu”: oikeat syyt merkittävä</a:t>
            </a:r>
            <a:r>
              <a:rPr lang="fi-FI" sz="2000" spc="8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tuloksiin.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Tuloksista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pitää luoda tulostuskelpoinen esitysasu, mielellään pdf-tiedosto A4-</a:t>
            </a:r>
            <a:r>
              <a:rPr lang="fi-FI" sz="2000" spc="9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koossa.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7500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Kilpailun järjestäjä säilyttää virallisista tuloksista allekirjoitetut paperiversiot, joista ei tarvitse lähettää kopioita</a:t>
            </a:r>
            <a:r>
              <a:rPr lang="fi-FI" sz="2000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AKK:lle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7500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Sosiaalisessa mediassa paras muoto on kuva (esim. ruutukaappaus) = luettavissa kaikilla laitteilla.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009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Kilpailupäivä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6"/>
            <a:ext cx="8229600" cy="3530600"/>
          </a:xfrm>
        </p:spPr>
        <p:txBody>
          <a:bodyPr>
            <a:normAutofit fontScale="700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</a:t>
            </a:r>
          </a:p>
          <a:p>
            <a:pPr marL="342900" marR="55816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 reittiä vastaan on jätettävä kilpailun johdolle tai sen edustajalle</a:t>
            </a:r>
            <a:r>
              <a:rPr lang="fi-FI" sz="2000" spc="-19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viimeistään 30 min. maalintulon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jälkeen.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Katsastusta koskeva vastalauseaika on 10 min.</a:t>
            </a:r>
            <a:r>
              <a:rPr lang="fi-FI" sz="2000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katsastuspäätöksestä.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Tuloksia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vastaan aika on 10 min, jos tulokset tulevat yksitellen.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Kerralla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tullessa</a:t>
            </a:r>
            <a:r>
              <a:rPr lang="fi-FI" sz="2000" spc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30min.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Vastalausemaksu on 300 €. Jos vastalause hyväksytään, maksu</a:t>
            </a:r>
            <a:r>
              <a:rPr lang="fi-FI" sz="2000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palautetaan</a:t>
            </a:r>
            <a:r>
              <a:rPr lang="fi-F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astalauseen tekijälle.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Vastalauseen oltava kirjallinen (vapaamuotoinenkin</a:t>
            </a:r>
            <a:r>
              <a:rPr lang="fi-FI" sz="2000" spc="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kelpaa).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Vastalauselomake löytyy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</a:t>
            </a:r>
            <a:r>
              <a:rPr lang="fi-FI" sz="2000" spc="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materiaalipankista.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240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Vastalauseen käsittelee tuomaristo, joka kuulee vastalauseen tekijää ja toista osapuolta. Ylimääräiset henkilöt poistuvat tuomariston tilasta käsittelyn ajaksi. Kilpailija voi kutsua todistajan</a:t>
            </a:r>
            <a:r>
              <a:rPr lang="fi-FI" sz="2000" spc="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käsittelyyn.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66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Anomukset</a:t>
            </a:r>
            <a:r>
              <a:rPr lang="en-US" dirty="0"/>
              <a:t> </a:t>
            </a:r>
            <a:r>
              <a:rPr lang="en-US" dirty="0" err="1"/>
              <a:t>kilpailukalenteriin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marR="625475" lvl="0" indent="-342900">
              <a:lnSpc>
                <a:spcPct val="115000"/>
              </a:lnSpc>
              <a:spcBef>
                <a:spcPts val="120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Seura anoo seuraavan vuoden kilpailut runkokalenteriin</a:t>
            </a:r>
            <a:r>
              <a:rPr lang="fi-FI" sz="2000" dirty="0">
                <a:solidFill>
                  <a:srgbClr val="00B05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huhtikuussa. Ajallaan tehty hakemus helpottaa muiden kilpailujärjestäjien ja kilpailijoiden suunnitelmien hahmottelua tulevalle</a:t>
            </a:r>
            <a:r>
              <a:rPr lang="fi-FI" sz="2000" spc="1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kaudelle.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Arvokilpailuja anottaessa lisäksi yhteys</a:t>
            </a:r>
            <a:r>
              <a:rPr lang="fi-FI" sz="2000" spc="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lajiryhmään.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98552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Anomus ensisijaisesti sähköisesti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KITIssä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tai paperisella anomuksella lajipäällikölle määräaikaan mennessä.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KITIssä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anomuksen voi tehdä seuran kilpailuylläpitäjän tunnuksilla. Manuaalinen lomake löytyy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autosuunnistuksen materiaalipankista Lajit &gt; Autosuunnistus &gt;</a:t>
            </a:r>
            <a:r>
              <a:rPr lang="fi-FI" sz="2000" spc="7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Materiaalit.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05790" lvl="0" indent="-342900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Liukuva haku em. määräajan jälkeen -&gt; anomukset joko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kautta tai lomakkeella lajipäällikölle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AKK:hon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laitat anomuksen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ilmoita siitä aina sähköpostilla lajipäällikölle toimenpiteitä varten</a:t>
            </a:r>
            <a:r>
              <a:rPr lang="fi-FI" sz="2000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u="sng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iiro.palmi@autourheilu.fi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Ota yhteyttä, autamme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tarvittaessa!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marR="1422400" indent="0">
              <a:lnSpc>
                <a:spcPct val="115000"/>
              </a:lnSpc>
              <a:spcAft>
                <a:spcPts val="0"/>
              </a:spcAft>
              <a:buNone/>
            </a:pP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marR="142240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Lajivastaava Iiro Palmi, 0503475177, </a:t>
            </a:r>
            <a:r>
              <a:rPr lang="fi-FI" sz="2000" u="sng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iiro.palmi@autourheilu.fi</a:t>
            </a:r>
            <a:r>
              <a:rPr lang="fi-FI" sz="2000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645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Kilpailupäivä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057"/>
            <a:ext cx="8229600" cy="3927021"/>
          </a:xfrm>
        </p:spPr>
        <p:txBody>
          <a:bodyPr>
            <a:normAutofit fontScale="62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Vetoomus</a:t>
            </a:r>
          </a:p>
          <a:p>
            <a:pPr marL="342900" marR="27749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Hylätyn vastalauseen jälkeen kilpailija voi tehdä vetoomuksen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AKK:lle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ilmoitettava tunnin kuluessa tuomaristolle kirjallisesti</a:t>
            </a:r>
            <a:r>
              <a:rPr lang="fi-FI" sz="2000" spc="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vetoamisesta.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Vetoomuksen hinta 1000 €, jos vetoomus hyväksytään, maksu palautetaan</a:t>
            </a:r>
            <a:r>
              <a:rPr lang="fi-FI" sz="2000" spc="-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vetoomuksen</a:t>
            </a:r>
            <a:r>
              <a:rPr lang="fi-F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tekijälle. Tässä tapauksessa myös mahdollinen vastalausemaksu palautetaan sen tekijälle.</a:t>
            </a:r>
          </a:p>
          <a:p>
            <a:pPr marL="342900" marR="524510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Vetoomuksen käsittelee vetoomustuomioistuin, joka koostuu lakimiehistä.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Tuomioistuin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voi käyttää apuna asiantuntijoita. Myös kilpailija voi käyttää asiantuntijoita apunaan. Tilaisuudessa kuullaan myös tuomariston</a:t>
            </a:r>
            <a:r>
              <a:rPr lang="fi-FI" sz="2000" spc="5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puheenjohtajaa.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40"/>
              </a:spcBef>
              <a:buNone/>
            </a:pPr>
            <a:r>
              <a:rPr lang="fi-FI" sz="3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Reittitaulun tai aikatarkastusaseman poistaminen:</a:t>
            </a:r>
          </a:p>
          <a:p>
            <a:pPr marL="342900" marR="27432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Nolla-auto (maastovalvoja, kilpailukonsultti) voi poistaa tai korjata mielestään väärän tai huonosti</a:t>
            </a:r>
            <a:r>
              <a:rPr lang="fi-FI" sz="2000" spc="-26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asetetun aseman, paitsi jos yksikin kilpailija on aseman jo</a:t>
            </a:r>
            <a:r>
              <a:rPr lang="fi-FI" sz="2000" spc="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ohittanut.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Ilmoitetusta ihannereitistä aseman voi poistaa ainoastaan kilpailun</a:t>
            </a:r>
            <a:r>
              <a:rPr lang="fi-FI" sz="20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johto.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Kilpailijoiden vaatimuksesta ei tuomaristo voi poistaa</a:t>
            </a:r>
            <a:r>
              <a:rPr lang="fi-FI" sz="2000" spc="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asemaa.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Kilpailun johto voi poistaa tai muuttaa ilman vastalausetta</a:t>
            </a:r>
            <a:r>
              <a:rPr lang="fi-FI" sz="2000" spc="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aseman.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223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Kilpailupäivä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21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Nolla-auto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Tarkistaa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reitin, poistaa tai korjaa huonosti sijoitetun</a:t>
            </a:r>
            <a:r>
              <a:rPr lang="fi-FI" sz="20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aseman.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Tekee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jäljet ja siten kaikille luokille kilpailun</a:t>
            </a:r>
            <a:r>
              <a:rPr lang="fi-FI" sz="2000" spc="1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tasapuolisemmaksi.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”Herättää” asemat ja opastaa/tarkistaa asemanhenkilöstön toimivuuden. Ei aja</a:t>
            </a:r>
            <a:r>
              <a:rPr lang="fi-FI" sz="2000" spc="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liian</a:t>
            </a:r>
            <a:r>
              <a:rPr lang="fi-F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paljon kilpailijoiden edellä.</a:t>
            </a:r>
          </a:p>
          <a:p>
            <a:pPr marL="342900" marR="81470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Leimaa kaikilla EMIT-asemilla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EMIT-kortin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tuloslaskennan ihannerivin testaamiseksi, toteaa maastoleimasimien toiminnan ja oikeat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numerot.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 aja kilpaa, vaan on se, joka hoitaa kisan viimeisen päälle</a:t>
            </a:r>
            <a:r>
              <a:rPr lang="fi-FI" sz="2000" spc="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valmiiksi.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15000"/>
              </a:lnSpc>
              <a:spcBef>
                <a:spcPts val="45"/>
              </a:spcBef>
            </a:pP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Purkuauto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Päästää asemahenkilöstön</a:t>
            </a:r>
            <a:r>
              <a:rPr lang="fi-FI" sz="2000" spc="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pois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 liian lähellä kilpailijoita, ei saa häiritä viimeisen kilpailijan</a:t>
            </a:r>
            <a:r>
              <a:rPr lang="fi-FI" sz="2000" spc="9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suoritusta.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 kerää </a:t>
            </a: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RT-tauluja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pois (mahdollisten vastalauseiden</a:t>
            </a:r>
            <a:r>
              <a:rPr lang="fi-FI" sz="2000" spc="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takia).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Leimaa kaikilla EMIT-asemilla, jotta todetaan maastoleimasimen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toiminta.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1323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EMIT </a:t>
            </a:r>
            <a:r>
              <a:rPr lang="en-US" dirty="0" err="1"/>
              <a:t>yleisesti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21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Mistä </a:t>
            </a:r>
            <a:r>
              <a:rPr lang="fi-FI" sz="2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EMIT:it</a:t>
            </a: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saa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Paikallisilta</a:t>
            </a:r>
            <a:r>
              <a:rPr lang="fi-FI" sz="2000" spc="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suunnistusseuroilta (leimasimet, kortit)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Toisilta</a:t>
            </a:r>
            <a:r>
              <a:rPr lang="fi-FI" sz="2000" spc="-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as-seuroilta (leimasimet, kortit)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Kilpailijoiden omat kortit</a:t>
            </a: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</a:t>
            </a: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ärkeitä huomioita </a:t>
            </a:r>
            <a:r>
              <a:rPr lang="fi-FI" sz="2000" b="1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EMIT:istä</a:t>
            </a:r>
            <a:endParaRPr lang="fi-FI" sz="2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EMIT-kortti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nollataan lähdössä 0-leimasimessa. Kortti nollautuu</a:t>
            </a:r>
            <a:r>
              <a:rPr lang="fi-FI" sz="2000" spc="4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poistettaessa!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Riittävä nollaus tapahtuu, kun valo välkähtää</a:t>
            </a:r>
            <a:r>
              <a:rPr lang="fi-FI" sz="2000" spc="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neljästi.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 valo ei välky, kortissa vikaa, patteri loppu </a:t>
            </a:r>
            <a:r>
              <a:rPr lang="fi-FI" sz="2000" dirty="0">
                <a:effectLst/>
                <a:latin typeface="Wingdings" panose="05000000000000000000" pitchFamily="2" charset="2"/>
                <a:ea typeface="Wingdings" panose="05000000000000000000" pitchFamily="2" charset="2"/>
                <a:cs typeface="Wingdings" panose="05000000000000000000" pitchFamily="2" charset="2"/>
              </a:rPr>
              <a:t>à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vaihdettava toimivaan.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Korttiin mahtuu 40 leimausta, joka on maksimimäärä EMIT-leimauksia</a:t>
            </a:r>
            <a:r>
              <a:rPr lang="fi-FI" sz="20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kilpailussa.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Samalla leimasimella kahdesti peräkkäin leimattaessa muistiin jää vain 1. leimaus.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u="heavy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Tarkastuslipuketta on aina käytettävä</a:t>
            </a:r>
            <a:r>
              <a:rPr lang="fi-FI" sz="2000" u="heavy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u="heavy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EMIT-kortissa!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Nollausleimasin maalipaikalla piiloon, jotta kortit eivät nollaannut vahingossa.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351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EMIT-</a:t>
            </a:r>
            <a:r>
              <a:rPr lang="en-US" dirty="0" err="1"/>
              <a:t>soveltaminen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Yleiset soveltamisohjeet autosuunnistukseen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Eri tyyppiset asemat tulee ilmetä ajomääräyksestä kyseisen aseman kohdalta: </a:t>
            </a:r>
            <a:r>
              <a:rPr lang="fi-FI" sz="2000" spc="-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EMIT-JAT;</a:t>
            </a:r>
            <a:r>
              <a:rPr lang="fi-FI" sz="2000" spc="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spc="-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EMIT-JAT + EMIT-ULA; EMIT-JAT + EMIT-MLA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58864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Sijoita leimasimet </a:t>
            </a: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aina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vasemmalle puolelle ajouraa, leimaus pystyttävä</a:t>
            </a:r>
            <a:r>
              <a:rPr lang="fi-FI" sz="2000" spc="-15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suorittamaan autosta</a:t>
            </a:r>
            <a:r>
              <a:rPr lang="fi-FI" sz="2000" spc="-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käsin. Huomioi telineet jo suunnitteluvaiheessa.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Huomioi riittävä tila jonotukseen / ohitukseen: asemien väli min. 50</a:t>
            </a:r>
            <a:r>
              <a:rPr lang="fi-FI" sz="2000" spc="1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m, EMIT-JAT jälkeen tilaa siirtyä turvallisesti eteenpäin, ettei asema ruuhkaudu.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Huolehdi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ettei 0-leimasin ole lähelläkään</a:t>
            </a:r>
            <a:r>
              <a:rPr lang="fi-FI" sz="2000" spc="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kortteja muualla kuin lähdössä!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68516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Mikäli kortti ei ole toiminut, voidaan kilpailun johdon päätöksellä aikamerkinnät lukea kilpailukorteista.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Tarkemmat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soveltamisohjeet löytyy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materiaalipankista sekä</a:t>
            </a:r>
            <a:r>
              <a:rPr lang="fi-FI" sz="2000" spc="9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as.netistä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732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Maalissa miehitetty asema, joka kerää kaikki kilpailukortit ja lukee / kerää EMIT-kortit.</a:t>
            </a:r>
            <a:r>
              <a:rPr lang="fi-FI" sz="2000" spc="-2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Kilpailijalle kuittaus, että tarvittava määrä kilpailukortteja on</a:t>
            </a:r>
            <a:r>
              <a:rPr lang="fi-FI" sz="2000" spc="2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palautettu!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30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618218"/>
          </a:xfrm>
        </p:spPr>
        <p:txBody>
          <a:bodyPr>
            <a:normAutofit fontScale="90000"/>
          </a:bodyPr>
          <a:lstStyle/>
          <a:p>
            <a:r>
              <a:rPr lang="en-US" dirty="0"/>
              <a:t>Omat EMIT-</a:t>
            </a:r>
            <a:r>
              <a:rPr lang="en-US" dirty="0" err="1"/>
              <a:t>kortit</a:t>
            </a:r>
            <a:r>
              <a:rPr lang="en-US" dirty="0"/>
              <a:t> - </a:t>
            </a:r>
            <a:r>
              <a:rPr lang="en-US" dirty="0" err="1"/>
              <a:t>lähdössä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15" y="922564"/>
            <a:ext cx="8694964" cy="3886199"/>
          </a:xfrm>
        </p:spPr>
        <p:txBody>
          <a:bodyPr>
            <a:normAutofit fontScale="55000" lnSpcReduction="20000"/>
          </a:bodyPr>
          <a:lstStyle/>
          <a:p>
            <a:pPr marL="342900" marR="732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Omien EMIT-korttien käyttö on mahdollista. Tavoitteena helpottaa kilpailunjärjestäjän työtä EMIT-laitteiston hankinnan osalta.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732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KITIssä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paikka kilpailijan EMIT-numerolle, jossa se ilmoitetaan järjestäjälle.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732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Jos EMIT-numeroa ei ilmoitettu, järjestäjä varaa kilpailijalle kortin.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732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Järjestäjä voi kilpailukutsussa antaa kilpailukohtaisia sääntöjä oman kortin käytöstä.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8800" marR="732790" indent="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None/>
              <a:tabLst>
                <a:tab pos="826135" algn="l"/>
                <a:tab pos="826770" algn="l"/>
              </a:tabLst>
            </a:pP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Kilpailupaikalla ilmoittautumisen yhteydessä</a:t>
            </a:r>
            <a:endParaRPr lang="fi-FI" sz="2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Kilpailijalle on hyvä järjestää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EMITin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testaukseen nollaleimasin ilmoittautumispaikalle. 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 luovuttaa oman EMIT-korttinsa ilmoittautumispisteellä. </a:t>
            </a:r>
            <a:r>
              <a:rPr lang="fi-FI" sz="2000" u="sng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Korttiin oltava kirjoitettu kilpailijan kilpailunumero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Kilpailijan suositellaan tarkastavan EMIT-sarjanumeron lähtölistasta.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Järjestäjä varustaa saamansa kortin tarkastuslipukkeella ja siirtää sen odottamaan jakoa. Myös järjestäjän on hyvä tarkastaa EMIT-kortin numero.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558800" indent="0">
              <a:lnSpc>
                <a:spcPct val="115000"/>
              </a:lnSpc>
              <a:spcBef>
                <a:spcPts val="445"/>
              </a:spcBef>
              <a:buNone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Lähtöleimausajalla</a:t>
            </a:r>
            <a:endParaRPr lang="fi-FI" sz="24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Järjestäjä luovuttaa kortin (oma tai järjestäjän) kilpailijalle n. 15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sec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ennen lähtöleimausta.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leimaa kortin (nostaa kortin pois leimasimesta) lähtöleimausajalla.</a:t>
            </a:r>
            <a:endParaRPr lang="fi-FI" sz="18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58775" indent="0">
              <a:buNone/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Mikäli kilpailija ei ole paikalla lähtöleimausajalla, </a:t>
            </a: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järjestäjä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leimaa kortin lähtöleimausajalla ja siirtää sen riittävän kauas lähtöleimasimesta odottamaan, että kilpailija noutaa sen. Kun kilpailija saapuu paikalle, hän saa materiaalit. Korttia ei tällöin leimata uudestaan.</a:t>
            </a:r>
            <a:r>
              <a:rPr lang="fi-FI" sz="18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0097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Omat EMIT-</a:t>
            </a:r>
            <a:r>
              <a:rPr lang="en-US" dirty="0" err="1"/>
              <a:t>kortit</a:t>
            </a:r>
            <a:r>
              <a:rPr lang="en-US" dirty="0"/>
              <a:t> - </a:t>
            </a:r>
            <a:r>
              <a:rPr lang="en-US" dirty="0" err="1"/>
              <a:t>maalissa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5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Järjestäjän tulee miettiä etukäteen miten pois kerättyjen korttien palautus kilpailijoille järjestetään sujuvasti</a:t>
            </a:r>
          </a:p>
          <a:p>
            <a:pPr marL="342900" lvl="0" indent="-342900">
              <a:lnSpc>
                <a:spcPct val="150000"/>
              </a:lnSpc>
              <a:spcBef>
                <a:spcPts val="5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Kilpailija vastaa itse, että kilpailee Kitissä ilmoittamallaan EMIT-kortilla.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Bef>
                <a:spcPts val="5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Alusta asti väärällä kortilla kilpailemista ei tulkita EMIT-kortin kadottamiseksi. Kortin vaihto kesken kilpailun tulkitaan EMIT-kortin kadottamiseksi. EMIT-kortin kadottaminen johtaa kilpailusta sulkemiseen – olipa kyseessä järjestäjän tai kilpailijan kortti.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336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anchor="ctr">
            <a:normAutofit/>
          </a:bodyPr>
          <a:lstStyle/>
          <a:p>
            <a:r>
              <a:rPr lang="en-US" dirty="0" err="1"/>
              <a:t>Ajatuksia</a:t>
            </a:r>
            <a:r>
              <a:rPr lang="en-US" dirty="0"/>
              <a:t>? </a:t>
            </a:r>
            <a:r>
              <a:rPr lang="en-US" dirty="0" err="1"/>
              <a:t>Kysymyksiä</a:t>
            </a:r>
            <a:r>
              <a:rPr lang="en-US" dirty="0"/>
              <a:t>?</a:t>
            </a:r>
          </a:p>
        </p:txBody>
      </p:sp>
      <p:sp>
        <p:nvSpPr>
          <p:cNvPr id="7174" name="Content Placeholder 2">
            <a:extLst>
              <a:ext uri="{FF2B5EF4-FFF2-40B4-BE49-F238E27FC236}">
                <a16:creationId xmlns:a16="http://schemas.microsoft.com/office/drawing/2014/main" id="{FB4D3E5D-B0B9-95CE-4768-E97B0489B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65695"/>
            <a:ext cx="4038600" cy="11912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“</a:t>
            </a:r>
            <a:r>
              <a:rPr lang="en-US" dirty="0" err="1"/>
              <a:t>Miksi</a:t>
            </a:r>
            <a:r>
              <a:rPr lang="en-US" dirty="0"/>
              <a:t> </a:t>
            </a:r>
            <a:r>
              <a:rPr lang="en-US" dirty="0" err="1"/>
              <a:t>joku</a:t>
            </a:r>
            <a:r>
              <a:rPr lang="en-US" dirty="0"/>
              <a:t> vain </a:t>
            </a:r>
            <a:r>
              <a:rPr lang="en-US" dirty="0" err="1"/>
              <a:t>vastaa</a:t>
            </a:r>
            <a:r>
              <a:rPr lang="en-US" dirty="0"/>
              <a:t>, </a:t>
            </a:r>
            <a:r>
              <a:rPr lang="en-US" dirty="0" err="1"/>
              <a:t>vaikka</a:t>
            </a:r>
            <a:r>
              <a:rPr lang="en-US" dirty="0"/>
              <a:t> </a:t>
            </a:r>
            <a:r>
              <a:rPr lang="en-US" dirty="0" err="1"/>
              <a:t>kukaan</a:t>
            </a:r>
            <a:r>
              <a:rPr lang="en-US" dirty="0"/>
              <a:t> </a:t>
            </a:r>
            <a:r>
              <a:rPr lang="en-US" dirty="0" err="1"/>
              <a:t>ei</a:t>
            </a:r>
            <a:r>
              <a:rPr lang="en-US" dirty="0"/>
              <a:t> </a:t>
            </a:r>
            <a:r>
              <a:rPr lang="en-US" dirty="0" err="1"/>
              <a:t>kysy</a:t>
            </a:r>
            <a:r>
              <a:rPr lang="en-US" dirty="0"/>
              <a:t>…”</a:t>
            </a:r>
          </a:p>
        </p:txBody>
      </p:sp>
      <p:pic>
        <p:nvPicPr>
          <p:cNvPr id="7170" name="Picture 2" descr="KYSYMYKSIÄ">
            <a:extLst>
              <a:ext uri="{FF2B5EF4-FFF2-40B4-BE49-F238E27FC236}">
                <a16:creationId xmlns:a16="http://schemas.microsoft.com/office/drawing/2014/main" id="{345738EB-221A-E139-5992-C10ACC5BBDA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3920" y="2457973"/>
            <a:ext cx="2562881" cy="2070807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654743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>
            <a:extLst>
              <a:ext uri="{FF2B5EF4-FFF2-40B4-BE49-F238E27FC236}">
                <a16:creationId xmlns:a16="http://schemas.microsoft.com/office/drawing/2014/main" id="{1A2F22B5-69EF-BCD5-9FEC-B598C2D722F3}"/>
              </a:ext>
            </a:extLst>
          </p:cNvPr>
          <p:cNvSpPr txBox="1"/>
          <p:nvPr/>
        </p:nvSpPr>
        <p:spPr>
          <a:xfrm>
            <a:off x="432707" y="881742"/>
            <a:ext cx="2008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4800" dirty="0">
                <a:solidFill>
                  <a:srgbClr val="92D050"/>
                </a:solidFill>
              </a:rPr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3580542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Kilpailulupahakemus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marR="647700" lvl="0" indent="-342900">
              <a:lnSpc>
                <a:spcPct val="115000"/>
              </a:lnSpc>
              <a:spcBef>
                <a:spcPts val="51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Suositeltavaa käyttää kilpailulupahakemusta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AS-materiaalipankista. Voi tehdä myös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KITI:ssä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jolloin tulee tästä ilmoittaa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lajipäällikölle.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257935" lvl="0" indent="-342900">
              <a:lnSpc>
                <a:spcPct val="115000"/>
              </a:lnSpc>
              <a:spcBef>
                <a:spcPts val="45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Sihteeri/kilpailunjohtaja tekee ja lähettää tuomariston puheenjohtajan kautta lajipäällikölle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AKK:hon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mielellään sähköpostilla (onnistuu myös</a:t>
            </a:r>
            <a:r>
              <a:rPr lang="fi-FI" sz="2000" spc="-10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postitse).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Kilpailulupahakemuksen mukana on lähetettävä</a:t>
            </a:r>
            <a:r>
              <a:rPr lang="fi-FI" sz="2000" spc="6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kutsuluonnos.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353185" lvl="0" indent="-342900">
              <a:lnSpc>
                <a:spcPct val="115000"/>
              </a:lnSpc>
              <a:spcBef>
                <a:spcPts val="46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Hakemus oltava lajipäälliköllä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AKK:ssa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viimeistään 30 päivää ennen kilpailua. SM/CUP/NAC -kilpailuissa 2 kk ennen</a:t>
            </a:r>
            <a:r>
              <a:rPr lang="fi-FI" sz="2000" spc="1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87884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 avautuu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toimiston (lajipäällikkö) toimesta, kun kilpailulupahakemus ja kutsuluonnos on hyväksytty tuomariston puheenjohtajan ja lajipäällikön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toimesta.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4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Kilpailulupa maksaa: Kansallinen ja CUP 84 € ja SM ja NAC 136 €</a:t>
            </a:r>
            <a:r>
              <a:rPr lang="fi-FI" sz="2000" spc="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(2025)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155700" lvl="0" indent="-342900">
              <a:lnSpc>
                <a:spcPct val="115000"/>
              </a:lnSpc>
              <a:spcBef>
                <a:spcPts val="5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Lajivastaava Iiro Palmi, 0503475177, </a:t>
            </a:r>
            <a:r>
              <a:rPr lang="fi-FI" sz="2000" u="sng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iiro.palmi@autourheilu.fi</a:t>
            </a:r>
            <a:r>
              <a:rPr lang="fi-FI" sz="2000" dirty="0">
                <a:solidFill>
                  <a:srgbClr val="D20022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42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</p:spPr>
        <p:txBody>
          <a:bodyPr anchor="ctr">
            <a:normAutofit/>
          </a:bodyPr>
          <a:lstStyle/>
          <a:p>
            <a:r>
              <a:rPr lang="en-US" dirty="0"/>
              <a:t>(</a:t>
            </a:r>
            <a:r>
              <a:rPr lang="en-US" dirty="0" err="1"/>
              <a:t>Arvo</a:t>
            </a:r>
            <a:r>
              <a:rPr lang="en-US" dirty="0"/>
              <a:t>-)</a:t>
            </a:r>
            <a:r>
              <a:rPr lang="en-US" dirty="0" err="1"/>
              <a:t>Kilpailuprojektin</a:t>
            </a:r>
            <a:r>
              <a:rPr lang="en-US" dirty="0"/>
              <a:t> </a:t>
            </a:r>
            <a:r>
              <a:rPr lang="en-US" dirty="0" err="1"/>
              <a:t>aikataulu</a:t>
            </a:r>
            <a:endParaRPr lang="en-US" dirty="0"/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CB2902CB-8B05-B6B6-9776-12F276AAB4BA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551628" y="1111420"/>
          <a:ext cx="6139169" cy="3403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0731">
                  <a:extLst>
                    <a:ext uri="{9D8B030D-6E8A-4147-A177-3AD203B41FA5}">
                      <a16:colId xmlns:a16="http://schemas.microsoft.com/office/drawing/2014/main" val="3145517007"/>
                    </a:ext>
                  </a:extLst>
                </a:gridCol>
                <a:gridCol w="2196850">
                  <a:extLst>
                    <a:ext uri="{9D8B030D-6E8A-4147-A177-3AD203B41FA5}">
                      <a16:colId xmlns:a16="http://schemas.microsoft.com/office/drawing/2014/main" val="3163505988"/>
                    </a:ext>
                  </a:extLst>
                </a:gridCol>
                <a:gridCol w="1441804">
                  <a:extLst>
                    <a:ext uri="{9D8B030D-6E8A-4147-A177-3AD203B41FA5}">
                      <a16:colId xmlns:a16="http://schemas.microsoft.com/office/drawing/2014/main" val="2404898921"/>
                    </a:ext>
                  </a:extLst>
                </a:gridCol>
                <a:gridCol w="1349784">
                  <a:extLst>
                    <a:ext uri="{9D8B030D-6E8A-4147-A177-3AD203B41FA5}">
                      <a16:colId xmlns:a16="http://schemas.microsoft.com/office/drawing/2014/main" val="4193512633"/>
                    </a:ext>
                  </a:extLst>
                </a:gridCol>
              </a:tblGrid>
              <a:tr h="325459">
                <a:tc>
                  <a:txBody>
                    <a:bodyPr/>
                    <a:lstStyle/>
                    <a:p>
                      <a:pPr algn="l"/>
                      <a:r>
                        <a:rPr lang="fi-FI" sz="1100">
                          <a:effectLst/>
                        </a:rPr>
                        <a:t>AJANKOHTA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100">
                          <a:effectLst/>
                        </a:rPr>
                        <a:t>MITÄ?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100">
                          <a:effectLst/>
                        </a:rPr>
                        <a:t>KUKA?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100">
                          <a:effectLst/>
                        </a:rPr>
                        <a:t>AS LAJISÄÄNTÖ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11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156763640"/>
                  </a:ext>
                </a:extLst>
              </a:tr>
              <a:tr h="383577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huhtikuu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Seuraavan vuoden kilpailujen anominen runkokalenteriin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Seuran KITI kilpailunylläpitäjä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3065993770"/>
                  </a:ext>
                </a:extLst>
              </a:tr>
              <a:tr h="383577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vuoden loppu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Arvokilpailujen ratamestareiden hyvityspisteiden saajien ilmoitus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Kilpailun johto, ratamestarit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70.11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3640171748"/>
                  </a:ext>
                </a:extLst>
              </a:tr>
              <a:tr h="639295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&gt; 2 kk ennen arvokilpailua / 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&gt; 30 pv ennen kilpailua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Kilpailulupahakemus ja kutsuluonnos lajipäällikölle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Tuomariston PJ, kilpailukonsultti, kilpailun johto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70.3.1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70.4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4189914614"/>
                  </a:ext>
                </a:extLst>
              </a:tr>
              <a:tr h="255718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KILPAILU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3640006263"/>
                  </a:ext>
                </a:extLst>
              </a:tr>
              <a:tr h="511436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&lt; 7 vrk arvokilpailun jälkeen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Maastovalvoja toimittaa raportin tuomariston puheenjohtajalle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Maastovalvoja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70.3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2132083831"/>
                  </a:ext>
                </a:extLst>
              </a:tr>
              <a:tr h="511436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&lt; 14 vrk arvokilpailun jälkeen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Tuomariston puheenjohtaja toimittaa TPJ ja MV raportit lajipäällikölle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Tuomariston PJ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7.4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1618100664"/>
                  </a:ext>
                </a:extLst>
              </a:tr>
              <a:tr h="383577"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&lt; 14 vrk kilpailun jälkeen</a:t>
                      </a:r>
                      <a:endParaRPr lang="fi-FI" sz="1000">
                        <a:effectLst/>
                      </a:endParaRPr>
                    </a:p>
                    <a:p>
                      <a:pPr algn="l"/>
                      <a:r>
                        <a:rPr lang="fi-FI" sz="800">
                          <a:effectLst/>
                        </a:rPr>
                        <a:t> 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Kilpailukonsultti toimittaa raportin lajipäällikölle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>
                          <a:effectLst/>
                        </a:rPr>
                        <a:t>Kilpailukonsultti</a:t>
                      </a:r>
                      <a:endParaRPr lang="fi-FI" sz="10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800" dirty="0">
                          <a:effectLst/>
                        </a:rPr>
                        <a:t>70.3.1</a:t>
                      </a:r>
                      <a:endParaRPr lang="fi-FI" sz="10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2306" marR="52306" marT="0" marB="0"/>
                </a:tc>
                <a:extLst>
                  <a:ext uri="{0D108BD9-81ED-4DB2-BD59-A6C34878D82A}">
                    <a16:rowId xmlns:a16="http://schemas.microsoft.com/office/drawing/2014/main" val="24273098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67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Toimihenkilöt</a:t>
            </a:r>
            <a:endParaRPr lang="en-US" dirty="0"/>
          </a:p>
        </p:txBody>
      </p:sp>
      <p:graphicFrame>
        <p:nvGraphicFramePr>
          <p:cNvPr id="5" name="Sisällön paikkamerkki 4">
            <a:extLst>
              <a:ext uri="{FF2B5EF4-FFF2-40B4-BE49-F238E27FC236}">
                <a16:creationId xmlns:a16="http://schemas.microsoft.com/office/drawing/2014/main" id="{3D3FDCBB-E5D9-38C0-D9FE-63B055DB13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5976501"/>
              </p:ext>
            </p:extLst>
          </p:nvPr>
        </p:nvGraphicFramePr>
        <p:xfrm>
          <a:off x="1017173" y="1197931"/>
          <a:ext cx="7314441" cy="3398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3868">
                  <a:extLst>
                    <a:ext uri="{9D8B030D-6E8A-4147-A177-3AD203B41FA5}">
                      <a16:colId xmlns:a16="http://schemas.microsoft.com/office/drawing/2014/main" val="4241580751"/>
                    </a:ext>
                  </a:extLst>
                </a:gridCol>
                <a:gridCol w="3091364">
                  <a:extLst>
                    <a:ext uri="{9D8B030D-6E8A-4147-A177-3AD203B41FA5}">
                      <a16:colId xmlns:a16="http://schemas.microsoft.com/office/drawing/2014/main" val="3526555158"/>
                    </a:ext>
                  </a:extLst>
                </a:gridCol>
                <a:gridCol w="2439209">
                  <a:extLst>
                    <a:ext uri="{9D8B030D-6E8A-4147-A177-3AD203B41FA5}">
                      <a16:colId xmlns:a16="http://schemas.microsoft.com/office/drawing/2014/main" val="2861416771"/>
                    </a:ext>
                  </a:extLst>
                </a:gridCol>
              </a:tblGrid>
              <a:tr h="178440">
                <a:tc>
                  <a:txBody>
                    <a:bodyPr/>
                    <a:lstStyle/>
                    <a:p>
                      <a:pPr algn="l"/>
                      <a:r>
                        <a:rPr lang="fi-FI" sz="12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>
                          <a:effectLst/>
                        </a:rPr>
                        <a:t>PÄÄTEHTÄVÄT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1200">
                          <a:effectLst/>
                        </a:rPr>
                        <a:t>VAATIMUKSET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3511686137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Kilpailun johtaja / johtajat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Kokoaa ja johtaa kilpailun organisaatiota.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Päätöksentekijä kilpailupäivänä.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AS päätoimitsijalisenssi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518287984"/>
                  </a:ext>
                </a:extLst>
              </a:tr>
              <a:tr h="404145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Sihteeri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Hoitaa ilmoittautumiset.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Kilpailutoimiston päällikkö.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Arvokilpailuissa perustoimitsijalisenssi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2306054088"/>
                  </a:ext>
                </a:extLst>
              </a:tr>
              <a:tr h="280405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Ratamestari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Kilpailun reitin suunnittelu ja toteutus.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AS päätoimitsijalisenssi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1479817851"/>
                  </a:ext>
                </a:extLst>
              </a:tr>
              <a:tr h="293151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Katsastaja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Tarkastaa kaluston vaatimustenmukaisuuden.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Tunnettava katsastusvaatimukset.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1963042464"/>
                  </a:ext>
                </a:extLst>
              </a:tr>
              <a:tr h="280405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Tuloslaskentapäällikkö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Vastaa tulosten laskennasta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Arvokilpailussa perustoimitsijalisenssi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623287000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Tuomariston puheenjohtaja*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Johtaa tuomariston toimintaa arvokilpailussa.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Raportoi arvokilpailusta AKK:lle.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AS Päätoimitsijalisenssi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968527960"/>
                  </a:ext>
                </a:extLst>
              </a:tr>
              <a:tr h="420608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Tuomari(t)*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Päätäntävalta epäselvissä asioissa.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 dirty="0">
                          <a:effectLst/>
                        </a:rPr>
                        <a:t>Perustoimitsijalisenssi. NAC-kilpailussa toinen ulkomaalainen.</a:t>
                      </a:r>
                      <a:endParaRPr lang="fi-FI" sz="1100" dirty="0">
                        <a:effectLst/>
                      </a:endParaRPr>
                    </a:p>
                    <a:p>
                      <a:pPr algn="l"/>
                      <a:r>
                        <a:rPr lang="fi-FI" sz="9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3727186013"/>
                  </a:ext>
                </a:extLst>
              </a:tr>
              <a:tr h="280405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Maastovalvoja*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Tarkastaa arvokilpailun reitin asianmukaisuuden.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AS päätoimitsijalisenssi, AKK:n listalla.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20855778"/>
                  </a:ext>
                </a:extLst>
              </a:tr>
              <a:tr h="415298"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Kilpailukonsultti</a:t>
                      </a:r>
                      <a:endParaRPr lang="fi-FI" sz="1100">
                        <a:effectLst/>
                      </a:endParaRPr>
                    </a:p>
                    <a:p>
                      <a:pPr algn="l"/>
                      <a:r>
                        <a:rPr lang="fi-FI" sz="900">
                          <a:effectLst/>
                        </a:rPr>
                        <a:t> 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>
                          <a:effectLst/>
                        </a:rPr>
                        <a:t>Maastovalvojan ja tuomariston tehtävät muussa kuin arvokilpailussa.</a:t>
                      </a:r>
                      <a:endParaRPr lang="fi-FI" sz="110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fi-FI" sz="900" dirty="0">
                          <a:effectLst/>
                        </a:rPr>
                        <a:t>AS päätoimitsijalisenssi, </a:t>
                      </a:r>
                      <a:r>
                        <a:rPr lang="fi-FI" sz="900" dirty="0" err="1">
                          <a:effectLst/>
                        </a:rPr>
                        <a:t>AKK:n</a:t>
                      </a:r>
                      <a:r>
                        <a:rPr lang="fi-FI" sz="900" dirty="0">
                          <a:effectLst/>
                        </a:rPr>
                        <a:t> listalla.</a:t>
                      </a:r>
                      <a:endParaRPr lang="fi-FI" sz="1100" dirty="0">
                        <a:effectLst/>
                      </a:endParaRPr>
                    </a:p>
                    <a:p>
                      <a:pPr algn="l"/>
                      <a:r>
                        <a:rPr lang="fi-FI" sz="900" dirty="0">
                          <a:effectLst/>
                        </a:rPr>
                        <a:t> </a:t>
                      </a:r>
                      <a:endParaRPr lang="fi-FI" sz="11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7356" marR="57356" marT="0" marB="0"/>
                </a:tc>
                <a:extLst>
                  <a:ext uri="{0D108BD9-81ED-4DB2-BD59-A6C34878D82A}">
                    <a16:rowId xmlns:a16="http://schemas.microsoft.com/office/drawing/2014/main" val="2043640514"/>
                  </a:ext>
                </a:extLst>
              </a:tr>
            </a:tbl>
          </a:graphicData>
        </a:graphic>
      </p:graphicFrame>
      <p:pic>
        <p:nvPicPr>
          <p:cNvPr id="7" name="Kuva 6">
            <a:extLst>
              <a:ext uri="{FF2B5EF4-FFF2-40B4-BE49-F238E27FC236}">
                <a16:creationId xmlns:a16="http://schemas.microsoft.com/office/drawing/2014/main" id="{8D1CADB3-609C-2BA1-683B-CB31684E8F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666" y="4612343"/>
            <a:ext cx="6825996" cy="23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12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Toimihenkilöt</a:t>
            </a:r>
            <a:r>
              <a:rPr lang="en-US" dirty="0"/>
              <a:t>; </a:t>
            </a:r>
            <a:r>
              <a:rPr lang="en-US" dirty="0" err="1"/>
              <a:t>Kilpailun</a:t>
            </a:r>
            <a:r>
              <a:rPr lang="en-US" dirty="0"/>
              <a:t> </a:t>
            </a:r>
            <a:r>
              <a:rPr lang="en-US" dirty="0" err="1"/>
              <a:t>johto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210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Johtaja/johtajat: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spc="-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Kokoaa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toimihenkilöt: tuomarit, sihteeri, katsastaja,</a:t>
            </a:r>
            <a:r>
              <a:rPr lang="fi-FI" sz="2000" spc="7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Vastaanottaa</a:t>
            </a:r>
            <a:r>
              <a:rPr lang="fi-FI" sz="2000" spc="-3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vastalauseet tarvittaessa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marR="109029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Päätöksentekijä kilpailupäivänä; keskeyttää, peruuttaa, muuttaa, poistaa </a:t>
            </a:r>
            <a:r>
              <a:rPr lang="fi-FI" sz="2000" spc="-3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AT/RT-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asemia,</a:t>
            </a:r>
            <a:r>
              <a:rPr lang="fi-FI" sz="20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ym.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Vähintään yhden johtajan on oltava koko kilpailun ajan</a:t>
            </a:r>
            <a:r>
              <a:rPr lang="fi-FI" sz="2000" spc="4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kilpailukeskuksessa.</a:t>
            </a:r>
            <a:endParaRPr lang="fi-FI" sz="16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16535" indent="0">
              <a:lnSpc>
                <a:spcPct val="115000"/>
              </a:lnSpc>
              <a:spcBef>
                <a:spcPts val="1260"/>
              </a:spcBef>
              <a:buNone/>
            </a:pPr>
            <a:r>
              <a:rPr lang="fi-FI" sz="2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Sihteeri: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Hoitaa </a:t>
            </a:r>
            <a:r>
              <a:rPr lang="fi-FI" sz="20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KITI:n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täydentämisen, ilmoittautumiset, lähtöluettelon,</a:t>
            </a:r>
            <a:r>
              <a:rPr lang="fi-FI" sz="2000" spc="-1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tulosluettelon,</a:t>
            </a:r>
            <a:r>
              <a:rPr lang="fi-FI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ilmoitustaulun, on kilpailutoimiston pomo ja vastaanottaa kilpailijat ja</a:t>
            </a:r>
            <a:r>
              <a:rPr lang="fi-FI" sz="2000" spc="-1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0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osanottomaksut.</a:t>
            </a: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7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Toimihenkilöt</a:t>
            </a:r>
            <a:r>
              <a:rPr lang="en-US" dirty="0"/>
              <a:t>; </a:t>
            </a:r>
            <a:r>
              <a:rPr lang="en-US" dirty="0" err="1"/>
              <a:t>tuomaristo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6"/>
            <a:ext cx="8229600" cy="3530600"/>
          </a:xfrm>
        </p:spPr>
        <p:txBody>
          <a:bodyPr>
            <a:normAutofit fontScale="47500" lnSpcReduction="20000"/>
          </a:bodyPr>
          <a:lstStyle/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Tuomariston puheenjohtaja (TPJ):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Paikalla</a:t>
            </a:r>
            <a:r>
              <a:rPr lang="fi-FI" sz="2500" spc="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kilpailupäivänä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Omaa päätoimitsijalisenssin</a:t>
            </a:r>
            <a:r>
              <a:rPr lang="fi-FI" sz="2500" spc="2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autosuunnistuksessa.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 saa olla järjestävästä seurasta kilpailijoiden ja toimihenkilöiden oikeusturvan</a:t>
            </a:r>
            <a:r>
              <a:rPr lang="fi-FI" sz="25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vuoksi.</a:t>
            </a:r>
          </a:p>
          <a:p>
            <a:pPr marL="342900" marR="1492885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Raportoi kilpailusta </a:t>
            </a:r>
            <a:r>
              <a:rPr lang="fi-FI" sz="250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AKK:hon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TPJ lähettää oman ja maastovalvojan</a:t>
            </a:r>
            <a:r>
              <a:rPr lang="fi-FI" sz="2500" spc="-21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raportin lajipäällikölle 14 vrk:n kuluessa</a:t>
            </a:r>
            <a:r>
              <a:rPr lang="fi-FI" sz="2500" spc="85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kilpailusta.</a:t>
            </a:r>
          </a:p>
          <a:p>
            <a:pPr marL="0" indent="0">
              <a:lnSpc>
                <a:spcPct val="115000"/>
              </a:lnSpc>
              <a:spcBef>
                <a:spcPts val="45"/>
              </a:spcBef>
              <a:buNone/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216535" indent="0">
              <a:lnSpc>
                <a:spcPct val="115000"/>
              </a:lnSpc>
              <a:spcBef>
                <a:spcPts val="500"/>
              </a:spcBef>
              <a:buNone/>
            </a:pPr>
            <a:r>
              <a:rPr lang="fi-FI" sz="2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Tuomariston sihteeri:</a:t>
            </a:r>
          </a:p>
          <a:p>
            <a:pPr marL="342900" marR="127381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Useimmiten/mielellään kilpailun sihteeri, joka on paikalla kaikissa tuomariston kokouksissa.</a:t>
            </a:r>
          </a:p>
          <a:p>
            <a:pPr marL="0" indent="0">
              <a:lnSpc>
                <a:spcPct val="115000"/>
              </a:lnSpc>
              <a:spcBef>
                <a:spcPts val="45"/>
              </a:spcBef>
              <a:buNone/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 marL="216535" indent="0">
              <a:lnSpc>
                <a:spcPct val="115000"/>
              </a:lnSpc>
              <a:spcBef>
                <a:spcPts val="5"/>
              </a:spcBef>
              <a:buNone/>
            </a:pPr>
            <a:r>
              <a:rPr lang="fi-FI" sz="25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Tuomari:</a:t>
            </a:r>
          </a:p>
          <a:p>
            <a:pPr marL="342900" marR="1113790" lvl="0" indent="-342900">
              <a:lnSpc>
                <a:spcPct val="115000"/>
              </a:lnSpc>
              <a:spcBef>
                <a:spcPts val="460"/>
              </a:spcBef>
              <a:spcAft>
                <a:spcPts val="0"/>
              </a:spcAft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kpl riittää. TPJ + tuomarit yhteensä oltava pariton määrä. NAC-kilpailussa toinen tuomareista saa olla ulkomaalainen.</a:t>
            </a:r>
          </a:p>
          <a:p>
            <a:pPr marL="342900" lvl="0" indent="-342900">
              <a:lnSpc>
                <a:spcPct val="115000"/>
              </a:lnSpc>
              <a:spcBef>
                <a:spcPts val="44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Lajin ja säännöt tuntevia. Päätösvalta tiukan paikan tullen.</a:t>
            </a:r>
          </a:p>
          <a:p>
            <a:pPr marL="342900" lvl="0" indent="-342900">
              <a:lnSpc>
                <a:spcPct val="115000"/>
              </a:lnSpc>
              <a:spcBef>
                <a:spcPts val="450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  <a:tabLst>
                <a:tab pos="826135" algn="l"/>
                <a:tab pos="826770" algn="l"/>
              </a:tabLst>
            </a:pP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Ei saa ottaa muita tehtäviä ko.</a:t>
            </a:r>
            <a:r>
              <a:rPr lang="fi-FI" sz="2500" spc="1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fi-FI" sz="25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kilpailussa.</a:t>
            </a:r>
          </a:p>
          <a:p>
            <a:endParaRPr lang="fi-FI" sz="25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052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Toimihenkilöt</a:t>
            </a:r>
            <a:r>
              <a:rPr lang="en-US" dirty="0"/>
              <a:t>; </a:t>
            </a:r>
            <a:r>
              <a:rPr lang="en-US" dirty="0" err="1"/>
              <a:t>maastovalvoja</a:t>
            </a:r>
            <a:r>
              <a:rPr lang="en-US" dirty="0"/>
              <a:t> (MV)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626"/>
            <a:ext cx="6074229" cy="370431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i-FI" b="1" dirty="0"/>
              <a:t>Maastovalvoja (AS Säännöt, kohta 70.3.):</a:t>
            </a:r>
          </a:p>
          <a:p>
            <a:pPr marL="0" indent="0">
              <a:buNone/>
            </a:pPr>
            <a:r>
              <a:rPr lang="fi-FI" dirty="0"/>
              <a:t>•	Päätoimitsijalisenssi autosuunnistuksessa.</a:t>
            </a:r>
          </a:p>
          <a:p>
            <a:pPr marL="0" indent="0">
              <a:buNone/>
            </a:pPr>
            <a:r>
              <a:rPr lang="fi-FI" dirty="0"/>
              <a:t>•	</a:t>
            </a:r>
            <a:r>
              <a:rPr lang="fi-FI" b="1" dirty="0">
                <a:highlight>
                  <a:srgbClr val="FFFF00"/>
                </a:highlight>
              </a:rPr>
              <a:t>Arvokisoissa (SM/CUP/NAC) AKK nimeää. </a:t>
            </a:r>
            <a:r>
              <a:rPr lang="fi-FI" dirty="0"/>
              <a:t>Maastovalvojista lista 	</a:t>
            </a:r>
            <a:r>
              <a:rPr lang="fi-FI" dirty="0" err="1"/>
              <a:t>AKK:n</a:t>
            </a:r>
            <a:r>
              <a:rPr lang="fi-FI" dirty="0"/>
              <a:t> nettisivuilla.</a:t>
            </a:r>
          </a:p>
          <a:p>
            <a:pPr marL="0" indent="0">
              <a:buNone/>
            </a:pPr>
            <a:r>
              <a:rPr lang="fi-FI" dirty="0"/>
              <a:t>•	Ei saa olla järjestävästä seurasta kilpailijoiden ja toimihenkilöiden 	oikeusturvan vuoksi. Ei kuulu kilpailun tuomaristoon jäsenenä.</a:t>
            </a:r>
          </a:p>
          <a:p>
            <a:pPr marL="0" indent="0">
              <a:buNone/>
            </a:pPr>
            <a:r>
              <a:rPr lang="fi-FI" dirty="0"/>
              <a:t>•	Tarkistaa kilpailun sääntöjenmukaisuuden, turvallisuuden ja 	kilpailijoiden tasavertaisuuden. Tarkastaa reitin ja paperit, kts. 	sääntökohta 70.3.</a:t>
            </a:r>
          </a:p>
          <a:p>
            <a:pPr marL="0" indent="0">
              <a:buNone/>
            </a:pPr>
            <a:r>
              <a:rPr lang="fi-FI" dirty="0"/>
              <a:t>•	Hyväksyy kilpailureitin, jonka jälkeen TPJ voi hyväksyä kilpailun 	ajettavaksi.</a:t>
            </a:r>
          </a:p>
          <a:p>
            <a:pPr marL="0" indent="0">
              <a:buNone/>
            </a:pPr>
            <a:r>
              <a:rPr lang="fi-FI" dirty="0"/>
              <a:t>•	Kulkee nolla-autossa reitin läpi ja tarkistaa RT- ja </a:t>
            </a:r>
            <a:r>
              <a:rPr lang="fi-FI" dirty="0" err="1"/>
              <a:t>opastekilvityksen</a:t>
            </a:r>
            <a:r>
              <a:rPr lang="fi-FI" dirty="0"/>
              <a:t> 	ja valvoo ihannerivin oikeellisuuden ja luokkien ihanneajat. 	Kilpailun johdon apuna epäselvien reittitapahtumien selvittäjänä. 	Voi/pitää ottaa kantaa reittisijoitteluun ennen vastalauseita.</a:t>
            </a:r>
          </a:p>
          <a:p>
            <a:pPr marL="0" indent="0">
              <a:buNone/>
            </a:pPr>
            <a:r>
              <a:rPr lang="fi-FI" dirty="0"/>
              <a:t>•	Raportoi kilpailusta ja lähettää raportin 7 vrk:n kuluessa </a:t>
            </a:r>
            <a:r>
              <a:rPr lang="fi-FI" dirty="0" err="1"/>
              <a:t>TPJ:lle</a:t>
            </a:r>
            <a:r>
              <a:rPr lang="fi-FI" dirty="0"/>
              <a:t>.</a:t>
            </a:r>
          </a:p>
          <a:p>
            <a:endParaRPr lang="en-US" dirty="0"/>
          </a:p>
        </p:txBody>
      </p:sp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62A0D8-5F18-8085-C247-F691F5A51B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668" y="966107"/>
            <a:ext cx="2709332" cy="20301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7236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Toimihenkilöt</a:t>
            </a:r>
            <a:r>
              <a:rPr lang="en-US" dirty="0"/>
              <a:t>, </a:t>
            </a:r>
            <a:r>
              <a:rPr lang="en-US" dirty="0" err="1"/>
              <a:t>kilpailukonsultti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16535" indent="0">
              <a:lnSpc>
                <a:spcPct val="115000"/>
              </a:lnSpc>
              <a:spcBef>
                <a:spcPts val="505"/>
              </a:spcBef>
              <a:buNone/>
            </a:pPr>
            <a:r>
              <a:rPr lang="fi-FI" sz="2000" b="1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Kilpailukonsultti: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Päätoimitsijalisenssi autosuunnistuksessa (pl. harjoituskilpailut).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Käytössä arvokilpailujen ulkopuolisissa kilpailuissa, järjestäjä valitsee maastovalvojalistalta (pl. Harjoituskilpailut).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Toimii kilpailun maastovalvojana ja korvaa kilpailun tuomariston.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Tarkastaa kilpailun kutsuluonnoksen ja toimittaa sen </a:t>
            </a:r>
            <a:r>
              <a:rPr lang="fi-FI" sz="2000" b="0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AKK:lle</a:t>
            </a: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kilpailulupahakemuksen kanssa.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Ratkaisee mahdolliset kilpailussa tehtävät vastalauseet.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505"/>
              </a:spcBef>
              <a:buClr>
                <a:srgbClr val="003376"/>
              </a:buClr>
              <a:buSzPts val="1300"/>
              <a:buFont typeface="Verdana" panose="020B0604030504040204" pitchFamily="34" charset="0"/>
              <a:buChar char="•"/>
            </a:pP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Toimittaa kilpailukonsultin raportin kilpailusta kilpailun järjestäjälle ja </a:t>
            </a:r>
            <a:r>
              <a:rPr lang="fi-FI" sz="2000" b="0" kern="0" dirty="0" err="1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AKK:lle</a:t>
            </a:r>
            <a:r>
              <a:rPr lang="fi-FI" sz="2000" b="0" kern="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14 vrk:n kuluessa.</a:t>
            </a:r>
            <a:endParaRPr lang="fi-FI" sz="3200" b="1" kern="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fi-FI" sz="12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fi-FI" sz="2000" dirty="0"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8453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9860E4D516CA045ACBCE9095E3280F4" ma:contentTypeVersion="9" ma:contentTypeDescription="Luo uusi asiakirja." ma:contentTypeScope="" ma:versionID="a726e83cdd7410ce8fa07bf73d05f715">
  <xsd:schema xmlns:xsd="http://www.w3.org/2001/XMLSchema" xmlns:xs="http://www.w3.org/2001/XMLSchema" xmlns:p="http://schemas.microsoft.com/office/2006/metadata/properties" xmlns:ns2="f7a639e0-eec8-4039-b25d-2173c88bfe16" xmlns:ns3="e20fb58a-382e-479a-8e3f-74a7051c86be" targetNamespace="http://schemas.microsoft.com/office/2006/metadata/properties" ma:root="true" ma:fieldsID="5577d7069ba6d31e7845c0a5997a2a29" ns2:_="" ns3:_="">
    <xsd:import namespace="f7a639e0-eec8-4039-b25d-2173c88bfe16"/>
    <xsd:import namespace="e20fb58a-382e-479a-8e3f-74a7051c86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a639e0-eec8-4039-b25d-2173c88bfe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0fb58a-382e-479a-8e3f-74a7051c86b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16E29E-A01A-4E37-A3DB-57F5524D8C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a639e0-eec8-4039-b25d-2173c88bfe16"/>
    <ds:schemaRef ds:uri="e20fb58a-382e-479a-8e3f-74a7051c86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AB0337-358E-469E-834B-FBFB23F20EA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73430B-9330-4732-AC0A-F403DF0C1D34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e20fb58a-382e-479a-8e3f-74a7051c86be"/>
    <ds:schemaRef ds:uri="f7a639e0-eec8-4039-b25d-2173c88bfe1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2512</Words>
  <Application>Microsoft Office PowerPoint</Application>
  <PresentationFormat>Näytössä katseltava esitys (16:9)</PresentationFormat>
  <Paragraphs>339</Paragraphs>
  <Slides>27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27</vt:i4>
      </vt:variant>
    </vt:vector>
  </HeadingPairs>
  <TitlesOfParts>
    <vt:vector size="35" baseType="lpstr">
      <vt:lpstr>Arial</vt:lpstr>
      <vt:lpstr>Klavika Light</vt:lpstr>
      <vt:lpstr>Lucida Grande</vt:lpstr>
      <vt:lpstr>Verdana</vt:lpstr>
      <vt:lpstr>Wingdings</vt:lpstr>
      <vt:lpstr>1_Custom Design</vt:lpstr>
      <vt:lpstr>Office Theme</vt:lpstr>
      <vt:lpstr>Custom Design</vt:lpstr>
      <vt:lpstr>PowerPoint-esitys</vt:lpstr>
      <vt:lpstr>Anomukset kilpailukalenteriin</vt:lpstr>
      <vt:lpstr>Kilpailulupahakemus</vt:lpstr>
      <vt:lpstr>(Arvo-)Kilpailuprojektin aikataulu</vt:lpstr>
      <vt:lpstr>Toimihenkilöt</vt:lpstr>
      <vt:lpstr>Toimihenkilöt; Kilpailun johto</vt:lpstr>
      <vt:lpstr>Toimihenkilöt; tuomaristo</vt:lpstr>
      <vt:lpstr>Toimihenkilöt; maastovalvoja (MV)</vt:lpstr>
      <vt:lpstr>Toimihenkilöt, kilpailukonsultti</vt:lpstr>
      <vt:lpstr>Toimihenkilöt, katsastaja ja tiedottaja</vt:lpstr>
      <vt:lpstr>Kilpailun dokumentit, kilpailukutsu</vt:lpstr>
      <vt:lpstr>Kilpailun dokumentit, lähtöluettelo</vt:lpstr>
      <vt:lpstr>Kilpailun dokumentit, tulosluettelo</vt:lpstr>
      <vt:lpstr>Kilpailun tilat, lähtöpaikka ja ilmoitustaulu</vt:lpstr>
      <vt:lpstr>Kilpailun tilat</vt:lpstr>
      <vt:lpstr>Ilmoitukset</vt:lpstr>
      <vt:lpstr>Kilpailupäivä</vt:lpstr>
      <vt:lpstr>Kilpailupäivä</vt:lpstr>
      <vt:lpstr>Kilpailupäivä</vt:lpstr>
      <vt:lpstr>Kilpailupäivä</vt:lpstr>
      <vt:lpstr>Kilpailupäivä</vt:lpstr>
      <vt:lpstr>EMIT yleisesti</vt:lpstr>
      <vt:lpstr>EMIT-soveltaminen</vt:lpstr>
      <vt:lpstr>Omat EMIT-kortit - lähdössä</vt:lpstr>
      <vt:lpstr>Omat EMIT-kortit - maalissa</vt:lpstr>
      <vt:lpstr>Ajatuksia? Kysymyksiä?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Sonja Kujansuu</dc:creator>
  <cp:lastModifiedBy>Iiro Palmi</cp:lastModifiedBy>
  <cp:revision>10</cp:revision>
  <dcterms:created xsi:type="dcterms:W3CDTF">2016-11-11T07:39:56Z</dcterms:created>
  <dcterms:modified xsi:type="dcterms:W3CDTF">2025-01-07T15:54:59Z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0x010100D9860E4D516CA045ACBCE9095E3280F4</vt:lpwstr>
  </property>
  <property fmtid="{D5CDD505-2E9C-101B-9397-08002B2CF9AE}" pid="3" name="Order">
    <vt:r8>5200</vt:r8>
  </property>
</Properties>
</file>