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Lst>
  <p:sldIdLst>
    <p:sldId id="267" r:id="rId3"/>
    <p:sldId id="257" r:id="rId4"/>
    <p:sldId id="263" r:id="rId5"/>
    <p:sldId id="264" r:id="rId6"/>
    <p:sldId id="266" r:id="rId7"/>
    <p:sldId id="265" r:id="rId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07" autoAdjust="0"/>
  </p:normalViewPr>
  <p:slideViewPr>
    <p:cSldViewPr snapToGrid="0" snapToObjects="1">
      <p:cViewPr varScale="1">
        <p:scale>
          <a:sx n="85" d="100"/>
          <a:sy n="85" d="100"/>
        </p:scale>
        <p:origin x="740" y="4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099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18050" y="1162050"/>
            <a:ext cx="3494088" cy="425450"/>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01600" y="101600"/>
            <a:ext cx="3465512" cy="43846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18050" y="1587500"/>
            <a:ext cx="3494088" cy="2374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Tree>
    <p:extLst>
      <p:ext uri="{BB962C8B-B14F-4D97-AF65-F5344CB8AC3E}">
        <p14:creationId xmlns:p14="http://schemas.microsoft.com/office/powerpoint/2010/main" val="2654575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Picture Placeholder 2"/>
          <p:cNvSpPr>
            <a:spLocks noGrp="1"/>
          </p:cNvSpPr>
          <p:nvPr>
            <p:ph type="pic" idx="1"/>
          </p:nvPr>
        </p:nvSpPr>
        <p:spPr>
          <a:xfrm>
            <a:off x="0" y="3098800"/>
            <a:ext cx="3028950" cy="1387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Picture Placeholder 2"/>
          <p:cNvSpPr>
            <a:spLocks noGrp="1"/>
          </p:cNvSpPr>
          <p:nvPr>
            <p:ph type="pic" idx="10"/>
          </p:nvPr>
        </p:nvSpPr>
        <p:spPr>
          <a:xfrm>
            <a:off x="3054350" y="3098800"/>
            <a:ext cx="3028950" cy="1387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p:cNvSpPr>
            <a:spLocks noGrp="1"/>
          </p:cNvSpPr>
          <p:nvPr>
            <p:ph type="pic" idx="11"/>
          </p:nvPr>
        </p:nvSpPr>
        <p:spPr>
          <a:xfrm>
            <a:off x="6115050" y="3098800"/>
            <a:ext cx="3028950" cy="1387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457200" y="1339850"/>
            <a:ext cx="8229600" cy="1454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Tree>
    <p:extLst>
      <p:ext uri="{BB962C8B-B14F-4D97-AF65-F5344CB8AC3E}">
        <p14:creationId xmlns:p14="http://schemas.microsoft.com/office/powerpoint/2010/main" val="1842010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5981B87A-6E92-6D42-8EED-D7ABDBFFF401}" type="datetimeFigureOut">
              <a:rPr lang="en-US" smtClean="0"/>
              <a:t>8/31/2018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5FA48F33-6EEB-6B45-A1FF-11F7570E1C8D}" type="slidenum">
              <a:rPr lang="en-US" smtClean="0"/>
              <a:t>‹#›</a:t>
            </a:fld>
            <a:endParaRPr lang="en-US"/>
          </a:p>
        </p:txBody>
      </p:sp>
    </p:spTree>
    <p:extLst>
      <p:ext uri="{BB962C8B-B14F-4D97-AF65-F5344CB8AC3E}">
        <p14:creationId xmlns:p14="http://schemas.microsoft.com/office/powerpoint/2010/main" val="1446600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5981B87A-6E92-6D42-8EED-D7ABDBFFF401}" type="datetimeFigureOut">
              <a:rPr lang="en-US" smtClean="0"/>
              <a:t>8/31/2018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5FA48F33-6EEB-6B45-A1FF-11F7570E1C8D}" type="slidenum">
              <a:rPr lang="en-US" smtClean="0"/>
              <a:t>‹#›</a:t>
            </a:fld>
            <a:endParaRPr lang="en-US"/>
          </a:p>
        </p:txBody>
      </p:sp>
    </p:spTree>
    <p:extLst>
      <p:ext uri="{BB962C8B-B14F-4D97-AF65-F5344CB8AC3E}">
        <p14:creationId xmlns:p14="http://schemas.microsoft.com/office/powerpoint/2010/main" val="260443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7613"/>
            <a:ext cx="7772400" cy="1101725"/>
          </a:xfrm>
        </p:spPr>
        <p:txBody>
          <a:bodyPr/>
          <a:lstStyle/>
          <a:p>
            <a:r>
              <a:rPr lang="fi-FI"/>
              <a:t>Click to edit Master title style</a:t>
            </a:r>
            <a:endParaRPr lang="en-US"/>
          </a:p>
        </p:txBody>
      </p:sp>
      <p:sp>
        <p:nvSpPr>
          <p:cNvPr id="3" name="Subtitle 2"/>
          <p:cNvSpPr>
            <a:spLocks noGrp="1"/>
          </p:cNvSpPr>
          <p:nvPr>
            <p:ph type="subTitle" idx="1"/>
          </p:nvPr>
        </p:nvSpPr>
        <p:spPr>
          <a:xfrm>
            <a:off x="1371600" y="2533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Tree>
    <p:extLst>
      <p:ext uri="{BB962C8B-B14F-4D97-AF65-F5344CB8AC3E}">
        <p14:creationId xmlns:p14="http://schemas.microsoft.com/office/powerpoint/2010/main" val="58809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282090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638425"/>
            <a:ext cx="7772400" cy="1022350"/>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722313" y="151288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Tree>
    <p:extLst>
      <p:ext uri="{BB962C8B-B14F-4D97-AF65-F5344CB8AC3E}">
        <p14:creationId xmlns:p14="http://schemas.microsoft.com/office/powerpoint/2010/main" val="367637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207382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17109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Tree>
    <p:extLst>
      <p:ext uri="{BB962C8B-B14F-4D97-AF65-F5344CB8AC3E}">
        <p14:creationId xmlns:p14="http://schemas.microsoft.com/office/powerpoint/2010/main" val="387817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5981B87A-6E92-6D42-8EED-D7ABDBFFF401}" type="datetimeFigureOut">
              <a:rPr lang="en-US" smtClean="0"/>
              <a:t>8/31/2018</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5FA48F33-6EEB-6B45-A1FF-11F7570E1C8D}" type="slidenum">
              <a:rPr lang="en-US" smtClean="0"/>
              <a:t>‹#›</a:t>
            </a:fld>
            <a:endParaRPr lang="en-US"/>
          </a:p>
        </p:txBody>
      </p:sp>
    </p:spTree>
    <p:extLst>
      <p:ext uri="{BB962C8B-B14F-4D97-AF65-F5344CB8AC3E}">
        <p14:creationId xmlns:p14="http://schemas.microsoft.com/office/powerpoint/2010/main" val="334921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5981B87A-6E92-6D42-8EED-D7ABDBFFF401}" type="datetimeFigureOut">
              <a:rPr lang="en-US" smtClean="0"/>
              <a:t>8/31/2018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5FA48F33-6EEB-6B45-A1FF-11F7570E1C8D}" type="slidenum">
              <a:rPr lang="en-US" smtClean="0"/>
              <a:t>‹#›</a:t>
            </a:fld>
            <a:endParaRPr lang="en-US"/>
          </a:p>
        </p:txBody>
      </p:sp>
    </p:spTree>
    <p:extLst>
      <p:ext uri="{BB962C8B-B14F-4D97-AF65-F5344CB8AC3E}">
        <p14:creationId xmlns:p14="http://schemas.microsoft.com/office/powerpoint/2010/main" val="3084778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p_pohjat_20182.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1029040708"/>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_pohjat_20183.jpg"/>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2375685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6" r:id="rId10"/>
    <p:sldLayoutId id="2147483670" r:id="rId11"/>
    <p:sldLayoutId id="2147483671" r:id="rId12"/>
  </p:sldLayoutIdLst>
  <p:txStyles>
    <p:titleStyle>
      <a:lvl1pPr algn="l" defTabSz="457200" rtl="0" eaLnBrk="1" latinLnBrk="0" hangingPunct="1">
        <a:spcBef>
          <a:spcPct val="0"/>
        </a:spcBef>
        <a:buNone/>
        <a:defRPr sz="4400" b="0" i="0" kern="1200">
          <a:solidFill>
            <a:srgbClr val="001A4B"/>
          </a:solidFill>
          <a:latin typeface="Klavika Light"/>
          <a:ea typeface="+mj-ea"/>
          <a:cs typeface="Klavika Light"/>
        </a:defRPr>
      </a:lvl1pPr>
    </p:titleStyle>
    <p:bodyStyle>
      <a:lvl1pPr marL="342900" indent="-342900" algn="l" defTabSz="457200" rtl="0" eaLnBrk="1" latinLnBrk="0" hangingPunct="1">
        <a:spcBef>
          <a:spcPct val="20000"/>
        </a:spcBef>
        <a:buClr>
          <a:srgbClr val="FF0000"/>
        </a:buClr>
        <a:buSzPct val="70000"/>
        <a:buFont typeface="Lucida Grande"/>
        <a:buChar char="»"/>
        <a:defRPr sz="2000" b="0" i="0" kern="1200">
          <a:solidFill>
            <a:schemeClr val="tx1"/>
          </a:solidFill>
          <a:latin typeface="Klavika Light"/>
          <a:ea typeface="+mn-ea"/>
          <a:cs typeface="Klavika Light"/>
        </a:defRPr>
      </a:lvl1pPr>
      <a:lvl2pPr marL="742950" indent="-285750" algn="l" defTabSz="457200" rtl="0" eaLnBrk="1" latinLnBrk="0" hangingPunct="1">
        <a:spcBef>
          <a:spcPct val="20000"/>
        </a:spcBef>
        <a:buClr>
          <a:srgbClr val="FF0000"/>
        </a:buClr>
        <a:buSzPct val="70000"/>
        <a:buFont typeface="Lucida Grande"/>
        <a:buChar char="»"/>
        <a:defRPr sz="1600" b="0" i="0" kern="1200">
          <a:solidFill>
            <a:schemeClr val="tx1"/>
          </a:solidFill>
          <a:latin typeface="Klavika Light"/>
          <a:ea typeface="+mn-ea"/>
          <a:cs typeface="Klavika Light"/>
        </a:defRPr>
      </a:lvl2pPr>
      <a:lvl3pPr marL="1143000" indent="-228600" algn="l" defTabSz="457200" rtl="0" eaLnBrk="1" latinLnBrk="0" hangingPunct="1">
        <a:spcBef>
          <a:spcPct val="20000"/>
        </a:spcBef>
        <a:buClr>
          <a:srgbClr val="FF0000"/>
        </a:buClr>
        <a:buSzPct val="70000"/>
        <a:buFont typeface="Lucida Grande"/>
        <a:buChar char="»"/>
        <a:defRPr sz="1400" b="0" i="0" kern="1200">
          <a:solidFill>
            <a:schemeClr val="tx1"/>
          </a:solidFill>
          <a:latin typeface="Klavika Light"/>
          <a:ea typeface="+mn-ea"/>
          <a:cs typeface="Klavika Light"/>
        </a:defRPr>
      </a:lvl3pPr>
      <a:lvl4pPr marL="1600200" indent="-228600" algn="l" defTabSz="457200" rtl="0" eaLnBrk="1" latinLnBrk="0" hangingPunct="1">
        <a:spcBef>
          <a:spcPct val="20000"/>
        </a:spcBef>
        <a:buClr>
          <a:srgbClr val="FF0000"/>
        </a:buClr>
        <a:buSzPct val="70000"/>
        <a:buFont typeface="Lucida Grande"/>
        <a:buChar char="»"/>
        <a:defRPr sz="1400" b="0" i="0" kern="1200">
          <a:solidFill>
            <a:schemeClr val="tx1"/>
          </a:solidFill>
          <a:latin typeface="Klavika Light"/>
          <a:ea typeface="+mn-ea"/>
          <a:cs typeface="Klavika Light"/>
        </a:defRPr>
      </a:lvl4pPr>
      <a:lvl5pPr marL="2057400" indent="-228600" algn="l" defTabSz="457200" rtl="0" eaLnBrk="1" latinLnBrk="0" hangingPunct="1">
        <a:spcBef>
          <a:spcPct val="20000"/>
        </a:spcBef>
        <a:buClr>
          <a:srgbClr val="FF0000"/>
        </a:buClr>
        <a:buSzPct val="70000"/>
        <a:buFont typeface="Lucida Grande"/>
        <a:buChar char="»"/>
        <a:defRPr sz="1200" b="0" i="0" kern="1200">
          <a:solidFill>
            <a:schemeClr val="tx1"/>
          </a:solidFill>
          <a:latin typeface="Klavika Light"/>
          <a:ea typeface="+mn-ea"/>
          <a:cs typeface="Klavik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8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782"/>
            <a:ext cx="5254544" cy="1456358"/>
          </a:xfrm>
        </p:spPr>
        <p:txBody>
          <a:bodyPr>
            <a:normAutofit/>
          </a:bodyPr>
          <a:lstStyle/>
          <a:p>
            <a:r>
              <a:rPr lang="en-US" sz="4800" dirty="0" err="1"/>
              <a:t>Lähtökepit</a:t>
            </a:r>
            <a:r>
              <a:rPr lang="en-US" sz="4800" dirty="0"/>
              <a:t> </a:t>
            </a:r>
            <a:r>
              <a:rPr lang="en-US" sz="4800" dirty="0" err="1"/>
              <a:t>jokkis</a:t>
            </a:r>
            <a:endParaRPr lang="en-US" sz="4800" dirty="0"/>
          </a:p>
        </p:txBody>
      </p:sp>
      <p:sp>
        <p:nvSpPr>
          <p:cNvPr id="3" name="Content Placeholder 2"/>
          <p:cNvSpPr>
            <a:spLocks noGrp="1"/>
          </p:cNvSpPr>
          <p:nvPr>
            <p:ph idx="1"/>
          </p:nvPr>
        </p:nvSpPr>
        <p:spPr>
          <a:xfrm>
            <a:off x="457200" y="1910696"/>
            <a:ext cx="8476938" cy="2843502"/>
          </a:xfrm>
        </p:spPr>
        <p:txBody>
          <a:bodyPr>
            <a:normAutofit fontScale="85000" lnSpcReduction="10000"/>
          </a:bodyPr>
          <a:lstStyle/>
          <a:p>
            <a:pPr marL="0" indent="0">
              <a:buNone/>
            </a:pPr>
            <a:r>
              <a:rPr lang="fi-FI" sz="1700" b="1" dirty="0"/>
              <a:t>Timo Palmen, Säkylän </a:t>
            </a:r>
            <a:r>
              <a:rPr lang="fi-FI" sz="1700" b="1" dirty="0" err="1"/>
              <a:t>Ua</a:t>
            </a:r>
            <a:r>
              <a:rPr lang="fi-FI" sz="1700" b="1" dirty="0"/>
              <a:t> sähköposti lajipäällikölle ja lajiryhmälle 20.4.2018 </a:t>
            </a:r>
          </a:p>
          <a:p>
            <a:pPr marL="0" indent="0">
              <a:buNone/>
            </a:pPr>
            <a:endParaRPr lang="fi-FI" sz="1700" b="1" dirty="0"/>
          </a:p>
          <a:p>
            <a:r>
              <a:rPr lang="fi-FI" sz="1700" dirty="0"/>
              <a:t>Pyytäisin että ottaisitte käsittelyyn ja mahdollistettaisiin </a:t>
            </a:r>
            <a:r>
              <a:rPr lang="fi-FI" sz="1700" dirty="0" err="1"/>
              <a:t>jokkis</a:t>
            </a:r>
            <a:r>
              <a:rPr lang="fi-FI" sz="1700" dirty="0"/>
              <a:t>-kisoihin lähtöviivalle ruotsin </a:t>
            </a:r>
            <a:r>
              <a:rPr lang="fi-FI" sz="1700" dirty="0" err="1"/>
              <a:t>folkrace</a:t>
            </a:r>
            <a:r>
              <a:rPr lang="fi-FI" sz="1700" dirty="0"/>
              <a:t> mallisen viivakeräilyn. Eli olisi tikkari henkilön tilalla jousella varustettu oranssinen tai muuten hyvin näkyvä vaikka aurauskeppi.. Tämä olisi jopa turvallisuuteenkin vaikuttava asia.. Näin vapautuisi henkilöitä näin talkoolaispulan aikana muihin hommiin. Ja auton alle jäänti mahdollisuus riski pienentyisi. Kaksi ihmistä pystyy lähtöviivan reunalta katsomaan että kukaan ei ota vilppiä jos keppi on kumollaan eteenpäin niin henkilö käy työntämässä auton oikeaan lähtökohtaan. Nythän tikkari henkilö seisoo yleensä suoraan keskellä autoa.. esim. kytkin rikon sattuessa on vaara että jää auton alle.</a:t>
            </a:r>
          </a:p>
          <a:p>
            <a:r>
              <a:rPr lang="fi-FI" sz="1700" dirty="0"/>
              <a:t>Keppiä varten ei tarvitse kuin porata reikä asfalttiin johon jousella varustettu keppi asetetaan keskelle autoa. Lähdön tapahtuessa keppi kaatuu jousen ansiosta auton alle josta palautuu auton mentyä takaisin pystyasentoon.. tämä ei ole edes kallis systeemi.. mutta turvallisuusnäkökulmasta mielestäni ainakin kokeilun arvoinen.</a:t>
            </a:r>
          </a:p>
          <a:p>
            <a:endParaRPr lang="en-US" dirty="0"/>
          </a:p>
        </p:txBody>
      </p:sp>
      <p:pic>
        <p:nvPicPr>
          <p:cNvPr id="5" name="Kuva 4">
            <a:extLst>
              <a:ext uri="{FF2B5EF4-FFF2-40B4-BE49-F238E27FC236}">
                <a16:creationId xmlns:a16="http://schemas.microsoft.com/office/drawing/2014/main" id="{545A5B9F-E381-48AD-9D35-990BB159F51A}"/>
              </a:ext>
            </a:extLst>
          </p:cNvPr>
          <p:cNvPicPr>
            <a:picLocks noChangeAspect="1"/>
          </p:cNvPicPr>
          <p:nvPr/>
        </p:nvPicPr>
        <p:blipFill>
          <a:blip r:embed="rId2"/>
          <a:stretch>
            <a:fillRect/>
          </a:stretch>
        </p:blipFill>
        <p:spPr>
          <a:xfrm>
            <a:off x="5165588" y="102619"/>
            <a:ext cx="3116969" cy="1753295"/>
          </a:xfrm>
          <a:prstGeom prst="rect">
            <a:avLst/>
          </a:prstGeom>
        </p:spPr>
      </p:pic>
    </p:spTree>
    <p:extLst>
      <p:ext uri="{BB962C8B-B14F-4D97-AF65-F5344CB8AC3E}">
        <p14:creationId xmlns:p14="http://schemas.microsoft.com/office/powerpoint/2010/main" val="1633342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93"/>
            <a:ext cx="8229600" cy="857250"/>
          </a:xfrm>
        </p:spPr>
        <p:txBody>
          <a:bodyPr>
            <a:normAutofit/>
          </a:bodyPr>
          <a:lstStyle/>
          <a:p>
            <a:r>
              <a:rPr lang="en-US" sz="4000" dirty="0" err="1"/>
              <a:t>Lähtökepit</a:t>
            </a:r>
            <a:r>
              <a:rPr lang="en-US" sz="4000" dirty="0"/>
              <a:t> </a:t>
            </a:r>
            <a:r>
              <a:rPr lang="en-US" sz="4000" dirty="0" err="1"/>
              <a:t>jokkis</a:t>
            </a:r>
            <a:r>
              <a:rPr lang="en-US" sz="4000" dirty="0"/>
              <a:t> </a:t>
            </a:r>
            <a:r>
              <a:rPr lang="en-US" sz="4000" dirty="0" err="1"/>
              <a:t>rakentaminen</a:t>
            </a:r>
            <a:endParaRPr lang="en-US" sz="4000" dirty="0"/>
          </a:p>
        </p:txBody>
      </p:sp>
      <p:pic>
        <p:nvPicPr>
          <p:cNvPr id="7" name="Sisällön paikkamerkki 6">
            <a:extLst>
              <a:ext uri="{FF2B5EF4-FFF2-40B4-BE49-F238E27FC236}">
                <a16:creationId xmlns:a16="http://schemas.microsoft.com/office/drawing/2014/main" id="{F63B1907-D007-4C7B-977A-B49C52662854}"/>
              </a:ext>
            </a:extLst>
          </p:cNvPr>
          <p:cNvPicPr>
            <a:picLocks noGrp="1" noChangeAspect="1"/>
          </p:cNvPicPr>
          <p:nvPr>
            <p:ph idx="1"/>
          </p:nvPr>
        </p:nvPicPr>
        <p:blipFill>
          <a:blip r:embed="rId2"/>
          <a:stretch>
            <a:fillRect/>
          </a:stretch>
        </p:blipFill>
        <p:spPr>
          <a:xfrm>
            <a:off x="2197283" y="1039013"/>
            <a:ext cx="3407308" cy="2044385"/>
          </a:xfrm>
        </p:spPr>
      </p:pic>
      <p:pic>
        <p:nvPicPr>
          <p:cNvPr id="9" name="Kuva 8">
            <a:extLst>
              <a:ext uri="{FF2B5EF4-FFF2-40B4-BE49-F238E27FC236}">
                <a16:creationId xmlns:a16="http://schemas.microsoft.com/office/drawing/2014/main" id="{A94003BD-4BEB-42C2-BB44-1D1CD7576AE1}"/>
              </a:ext>
            </a:extLst>
          </p:cNvPr>
          <p:cNvPicPr>
            <a:picLocks noChangeAspect="1"/>
          </p:cNvPicPr>
          <p:nvPr/>
        </p:nvPicPr>
        <p:blipFill>
          <a:blip r:embed="rId3"/>
          <a:stretch>
            <a:fillRect/>
          </a:stretch>
        </p:blipFill>
        <p:spPr>
          <a:xfrm>
            <a:off x="264123" y="1039012"/>
            <a:ext cx="1702851" cy="3503007"/>
          </a:xfrm>
          <a:prstGeom prst="rect">
            <a:avLst/>
          </a:prstGeom>
        </p:spPr>
      </p:pic>
      <p:pic>
        <p:nvPicPr>
          <p:cNvPr id="11" name="Kuva 10">
            <a:extLst>
              <a:ext uri="{FF2B5EF4-FFF2-40B4-BE49-F238E27FC236}">
                <a16:creationId xmlns:a16="http://schemas.microsoft.com/office/drawing/2014/main" id="{A35A7822-9759-472B-BD6B-6BCE07BA5CCD}"/>
              </a:ext>
            </a:extLst>
          </p:cNvPr>
          <p:cNvPicPr>
            <a:picLocks noChangeAspect="1"/>
          </p:cNvPicPr>
          <p:nvPr/>
        </p:nvPicPr>
        <p:blipFill>
          <a:blip r:embed="rId4"/>
          <a:stretch>
            <a:fillRect/>
          </a:stretch>
        </p:blipFill>
        <p:spPr>
          <a:xfrm>
            <a:off x="5949432" y="1039013"/>
            <a:ext cx="2737368" cy="3649823"/>
          </a:xfrm>
          <a:prstGeom prst="rect">
            <a:avLst/>
          </a:prstGeom>
        </p:spPr>
      </p:pic>
      <p:sp>
        <p:nvSpPr>
          <p:cNvPr id="12" name="Sisällön paikkamerkki 4">
            <a:extLst>
              <a:ext uri="{FF2B5EF4-FFF2-40B4-BE49-F238E27FC236}">
                <a16:creationId xmlns:a16="http://schemas.microsoft.com/office/drawing/2014/main" id="{02C4FB88-7134-4F73-A74D-C19F61ABD28C}"/>
              </a:ext>
            </a:extLst>
          </p:cNvPr>
          <p:cNvSpPr txBox="1">
            <a:spLocks/>
          </p:cNvSpPr>
          <p:nvPr/>
        </p:nvSpPr>
        <p:spPr>
          <a:xfrm>
            <a:off x="2009012" y="3150342"/>
            <a:ext cx="3564155" cy="16090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0000"/>
              </a:buClr>
              <a:buSzPct val="70000"/>
              <a:buFont typeface="Lucida Grande"/>
              <a:buChar char="»"/>
              <a:defRPr sz="2000" b="0" i="0" kern="1200">
                <a:solidFill>
                  <a:schemeClr val="tx1"/>
                </a:solidFill>
                <a:latin typeface="Klavika Light"/>
                <a:ea typeface="+mn-ea"/>
                <a:cs typeface="Klavika Light"/>
              </a:defRPr>
            </a:lvl1pPr>
            <a:lvl2pPr marL="742950" indent="-285750" algn="l" defTabSz="457200" rtl="0" eaLnBrk="1" latinLnBrk="0" hangingPunct="1">
              <a:spcBef>
                <a:spcPct val="20000"/>
              </a:spcBef>
              <a:buClr>
                <a:srgbClr val="FF0000"/>
              </a:buClr>
              <a:buSzPct val="70000"/>
              <a:buFont typeface="Lucida Grande"/>
              <a:buChar char="»"/>
              <a:defRPr sz="1600" b="0" i="0" kern="1200">
                <a:solidFill>
                  <a:schemeClr val="tx1"/>
                </a:solidFill>
                <a:latin typeface="Klavika Light"/>
                <a:ea typeface="+mn-ea"/>
                <a:cs typeface="Klavika Light"/>
              </a:defRPr>
            </a:lvl2pPr>
            <a:lvl3pPr marL="1143000" indent="-228600" algn="l" defTabSz="457200" rtl="0" eaLnBrk="1" latinLnBrk="0" hangingPunct="1">
              <a:spcBef>
                <a:spcPct val="20000"/>
              </a:spcBef>
              <a:buClr>
                <a:srgbClr val="FF0000"/>
              </a:buClr>
              <a:buSzPct val="70000"/>
              <a:buFont typeface="Lucida Grande"/>
              <a:buChar char="»"/>
              <a:defRPr sz="1400" b="0" i="0" kern="1200">
                <a:solidFill>
                  <a:schemeClr val="tx1"/>
                </a:solidFill>
                <a:latin typeface="Klavika Light"/>
                <a:ea typeface="+mn-ea"/>
                <a:cs typeface="Klavika Light"/>
              </a:defRPr>
            </a:lvl3pPr>
            <a:lvl4pPr marL="1600200" indent="-228600" algn="l" defTabSz="457200" rtl="0" eaLnBrk="1" latinLnBrk="0" hangingPunct="1">
              <a:spcBef>
                <a:spcPct val="20000"/>
              </a:spcBef>
              <a:buClr>
                <a:srgbClr val="FF0000"/>
              </a:buClr>
              <a:buSzPct val="70000"/>
              <a:buFont typeface="Lucida Grande"/>
              <a:buChar char="»"/>
              <a:defRPr sz="1400" b="0" i="0" kern="1200">
                <a:solidFill>
                  <a:schemeClr val="tx1"/>
                </a:solidFill>
                <a:latin typeface="Klavika Light"/>
                <a:ea typeface="+mn-ea"/>
                <a:cs typeface="Klavika Light"/>
              </a:defRPr>
            </a:lvl4pPr>
            <a:lvl5pPr marL="2057400" indent="-228600" algn="l" defTabSz="457200" rtl="0" eaLnBrk="1" latinLnBrk="0" hangingPunct="1">
              <a:spcBef>
                <a:spcPct val="20000"/>
              </a:spcBef>
              <a:buClr>
                <a:srgbClr val="FF0000"/>
              </a:buClr>
              <a:buSzPct val="70000"/>
              <a:buFont typeface="Lucida Grande"/>
              <a:buChar char="»"/>
              <a:defRPr sz="1200" b="0" i="0" kern="1200">
                <a:solidFill>
                  <a:schemeClr val="tx1"/>
                </a:solidFill>
                <a:latin typeface="Klavika Light"/>
                <a:ea typeface="+mn-ea"/>
                <a:cs typeface="Klavik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a:t>Timo Palmen Säkylän UA:</a:t>
            </a:r>
          </a:p>
          <a:p>
            <a:r>
              <a:rPr lang="fi-FI" sz="1800" dirty="0"/>
              <a:t>Kepit tehtiin ihan tavallisesta sähköputkesta joihin käytettiin sähköputken taivutus jousta.. asfalttiin porattiin vain reiät.. </a:t>
            </a:r>
          </a:p>
        </p:txBody>
      </p:sp>
      <p:sp>
        <p:nvSpPr>
          <p:cNvPr id="8" name="Sisällön paikkamerkki 4">
            <a:extLst>
              <a:ext uri="{FF2B5EF4-FFF2-40B4-BE49-F238E27FC236}">
                <a16:creationId xmlns:a16="http://schemas.microsoft.com/office/drawing/2014/main" id="{F9A31258-19B1-46ED-BCF8-D862B89892B6}"/>
              </a:ext>
            </a:extLst>
          </p:cNvPr>
          <p:cNvSpPr txBox="1">
            <a:spLocks/>
          </p:cNvSpPr>
          <p:nvPr/>
        </p:nvSpPr>
        <p:spPr>
          <a:xfrm>
            <a:off x="457200" y="656566"/>
            <a:ext cx="3564155" cy="16090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0000"/>
              </a:buClr>
              <a:buSzPct val="70000"/>
              <a:buFont typeface="Lucida Grande"/>
              <a:buChar char="»"/>
              <a:defRPr sz="2000" b="0" i="0" kern="1200">
                <a:solidFill>
                  <a:schemeClr val="tx1"/>
                </a:solidFill>
                <a:latin typeface="Klavika Light"/>
                <a:ea typeface="+mn-ea"/>
                <a:cs typeface="Klavika Light"/>
              </a:defRPr>
            </a:lvl1pPr>
            <a:lvl2pPr marL="742950" indent="-285750" algn="l" defTabSz="457200" rtl="0" eaLnBrk="1" latinLnBrk="0" hangingPunct="1">
              <a:spcBef>
                <a:spcPct val="20000"/>
              </a:spcBef>
              <a:buClr>
                <a:srgbClr val="FF0000"/>
              </a:buClr>
              <a:buSzPct val="70000"/>
              <a:buFont typeface="Lucida Grande"/>
              <a:buChar char="»"/>
              <a:defRPr sz="1600" b="0" i="0" kern="1200">
                <a:solidFill>
                  <a:schemeClr val="tx1"/>
                </a:solidFill>
                <a:latin typeface="Klavika Light"/>
                <a:ea typeface="+mn-ea"/>
                <a:cs typeface="Klavika Light"/>
              </a:defRPr>
            </a:lvl2pPr>
            <a:lvl3pPr marL="1143000" indent="-228600" algn="l" defTabSz="457200" rtl="0" eaLnBrk="1" latinLnBrk="0" hangingPunct="1">
              <a:spcBef>
                <a:spcPct val="20000"/>
              </a:spcBef>
              <a:buClr>
                <a:srgbClr val="FF0000"/>
              </a:buClr>
              <a:buSzPct val="70000"/>
              <a:buFont typeface="Lucida Grande"/>
              <a:buChar char="»"/>
              <a:defRPr sz="1400" b="0" i="0" kern="1200">
                <a:solidFill>
                  <a:schemeClr val="tx1"/>
                </a:solidFill>
                <a:latin typeface="Klavika Light"/>
                <a:ea typeface="+mn-ea"/>
                <a:cs typeface="Klavika Light"/>
              </a:defRPr>
            </a:lvl3pPr>
            <a:lvl4pPr marL="1600200" indent="-228600" algn="l" defTabSz="457200" rtl="0" eaLnBrk="1" latinLnBrk="0" hangingPunct="1">
              <a:spcBef>
                <a:spcPct val="20000"/>
              </a:spcBef>
              <a:buClr>
                <a:srgbClr val="FF0000"/>
              </a:buClr>
              <a:buSzPct val="70000"/>
              <a:buFont typeface="Lucida Grande"/>
              <a:buChar char="»"/>
              <a:defRPr sz="1400" b="0" i="0" kern="1200">
                <a:solidFill>
                  <a:schemeClr val="tx1"/>
                </a:solidFill>
                <a:latin typeface="Klavika Light"/>
                <a:ea typeface="+mn-ea"/>
                <a:cs typeface="Klavika Light"/>
              </a:defRPr>
            </a:lvl4pPr>
            <a:lvl5pPr marL="2057400" indent="-228600" algn="l" defTabSz="457200" rtl="0" eaLnBrk="1" latinLnBrk="0" hangingPunct="1">
              <a:spcBef>
                <a:spcPct val="20000"/>
              </a:spcBef>
              <a:buClr>
                <a:srgbClr val="FF0000"/>
              </a:buClr>
              <a:buSzPct val="70000"/>
              <a:buFont typeface="Lucida Grande"/>
              <a:buChar char="»"/>
              <a:defRPr sz="1200" b="0" i="0" kern="1200">
                <a:solidFill>
                  <a:schemeClr val="tx1"/>
                </a:solidFill>
                <a:latin typeface="Klavika Light"/>
                <a:ea typeface="+mn-ea"/>
                <a:cs typeface="Klavik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a:t>Tuumasta toimeen!</a:t>
            </a:r>
          </a:p>
        </p:txBody>
      </p:sp>
    </p:spTree>
    <p:extLst>
      <p:ext uri="{BB962C8B-B14F-4D97-AF65-F5344CB8AC3E}">
        <p14:creationId xmlns:p14="http://schemas.microsoft.com/office/powerpoint/2010/main" val="61588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15"/>
            <a:ext cx="4219731" cy="857250"/>
          </a:xfrm>
        </p:spPr>
        <p:txBody>
          <a:bodyPr>
            <a:normAutofit/>
          </a:bodyPr>
          <a:lstStyle/>
          <a:p>
            <a:r>
              <a:rPr lang="en-US" sz="4000" dirty="0" err="1"/>
              <a:t>Lähtökepit</a:t>
            </a:r>
            <a:r>
              <a:rPr lang="en-US" sz="4000" dirty="0"/>
              <a:t> </a:t>
            </a:r>
            <a:r>
              <a:rPr lang="en-US" sz="4000" dirty="0" err="1"/>
              <a:t>jokkis</a:t>
            </a:r>
            <a:endParaRPr lang="en-US" sz="4000" dirty="0"/>
          </a:p>
        </p:txBody>
      </p:sp>
      <p:sp>
        <p:nvSpPr>
          <p:cNvPr id="5" name="Sisällön paikkamerkki 4">
            <a:extLst>
              <a:ext uri="{FF2B5EF4-FFF2-40B4-BE49-F238E27FC236}">
                <a16:creationId xmlns:a16="http://schemas.microsoft.com/office/drawing/2014/main" id="{81B418FA-F5AE-45C4-8FF0-9C2ACB2AEDE6}"/>
              </a:ext>
            </a:extLst>
          </p:cNvPr>
          <p:cNvSpPr>
            <a:spLocks noGrp="1"/>
          </p:cNvSpPr>
          <p:nvPr>
            <p:ph idx="1"/>
          </p:nvPr>
        </p:nvSpPr>
        <p:spPr>
          <a:xfrm>
            <a:off x="404733" y="677580"/>
            <a:ext cx="8619345" cy="1653390"/>
          </a:xfrm>
        </p:spPr>
        <p:txBody>
          <a:bodyPr>
            <a:normAutofit/>
          </a:bodyPr>
          <a:lstStyle/>
          <a:p>
            <a:pPr marL="0" indent="0">
              <a:buNone/>
            </a:pPr>
            <a:r>
              <a:rPr lang="fi-FI" b="1" dirty="0"/>
              <a:t>Kokemukset:</a:t>
            </a:r>
          </a:p>
          <a:p>
            <a:r>
              <a:rPr lang="fi-FI" sz="1600" dirty="0"/>
              <a:t>Timo Palmen, Säkylän </a:t>
            </a:r>
            <a:r>
              <a:rPr lang="fi-FI" sz="1600" dirty="0" err="1"/>
              <a:t>Ua</a:t>
            </a:r>
            <a:r>
              <a:rPr lang="fi-FI" sz="1600" dirty="0"/>
              <a:t>: Kepit toimi Huittisissa todella hyvin.. Meillä nyt oli harjaporukka näyttämässä lähtöruudun numeron kun Huittisissa niitä ei ole muutoin merkattu.. Joten on numeroitu muuten niin pari ihmistä riittää katsomaan että autot on laillensa kepillä.. Paljon niistä on tullut kyselyjä ja palaute ollut vain hyvää..</a:t>
            </a:r>
          </a:p>
        </p:txBody>
      </p:sp>
      <p:pic>
        <p:nvPicPr>
          <p:cNvPr id="4" name="Kuva 3">
            <a:extLst>
              <a:ext uri="{FF2B5EF4-FFF2-40B4-BE49-F238E27FC236}">
                <a16:creationId xmlns:a16="http://schemas.microsoft.com/office/drawing/2014/main" id="{F4861411-17AE-430D-BBC7-7E753CF6FA41}"/>
              </a:ext>
            </a:extLst>
          </p:cNvPr>
          <p:cNvPicPr>
            <a:picLocks noChangeAspect="1"/>
          </p:cNvPicPr>
          <p:nvPr/>
        </p:nvPicPr>
        <p:blipFill rotWithShape="1">
          <a:blip r:embed="rId2"/>
          <a:srcRect t="39578" b="30443"/>
          <a:stretch/>
        </p:blipFill>
        <p:spPr>
          <a:xfrm>
            <a:off x="1259311" y="2124925"/>
            <a:ext cx="6625377" cy="2648292"/>
          </a:xfrm>
          <a:prstGeom prst="rect">
            <a:avLst/>
          </a:prstGeom>
        </p:spPr>
      </p:pic>
    </p:spTree>
    <p:extLst>
      <p:ext uri="{BB962C8B-B14F-4D97-AF65-F5344CB8AC3E}">
        <p14:creationId xmlns:p14="http://schemas.microsoft.com/office/powerpoint/2010/main" val="2108394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673"/>
            <a:ext cx="4219731" cy="857250"/>
          </a:xfrm>
        </p:spPr>
        <p:txBody>
          <a:bodyPr>
            <a:normAutofit/>
          </a:bodyPr>
          <a:lstStyle/>
          <a:p>
            <a:r>
              <a:rPr lang="en-US" sz="4000" dirty="0" err="1"/>
              <a:t>Lähtökepit</a:t>
            </a:r>
            <a:r>
              <a:rPr lang="en-US" sz="4000" dirty="0"/>
              <a:t> </a:t>
            </a:r>
            <a:r>
              <a:rPr lang="en-US" sz="4000" dirty="0" err="1"/>
              <a:t>jokkis</a:t>
            </a:r>
            <a:endParaRPr lang="en-US" sz="4000" dirty="0"/>
          </a:p>
        </p:txBody>
      </p:sp>
      <p:pic>
        <p:nvPicPr>
          <p:cNvPr id="6" name="kepitvideo">
            <a:hlinkClick r:id="" action="ppaction://media"/>
            <a:extLst>
              <a:ext uri="{FF2B5EF4-FFF2-40B4-BE49-F238E27FC236}">
                <a16:creationId xmlns:a16="http://schemas.microsoft.com/office/drawing/2014/main" id="{A1E77F65-94B8-45EF-92EE-AB4C023DD0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36471" y="225673"/>
            <a:ext cx="3308120" cy="4410827"/>
          </a:xfrm>
          <a:prstGeom prst="rect">
            <a:avLst/>
          </a:prstGeom>
        </p:spPr>
      </p:pic>
      <p:sp>
        <p:nvSpPr>
          <p:cNvPr id="8" name="Sisällön paikkamerkki 4">
            <a:extLst>
              <a:ext uri="{FF2B5EF4-FFF2-40B4-BE49-F238E27FC236}">
                <a16:creationId xmlns:a16="http://schemas.microsoft.com/office/drawing/2014/main" id="{6FE0FFB8-5EC5-4A1B-833D-42166C35882E}"/>
              </a:ext>
            </a:extLst>
          </p:cNvPr>
          <p:cNvSpPr>
            <a:spLocks noGrp="1"/>
          </p:cNvSpPr>
          <p:nvPr>
            <p:ph idx="1"/>
          </p:nvPr>
        </p:nvSpPr>
        <p:spPr>
          <a:xfrm>
            <a:off x="382087" y="1745055"/>
            <a:ext cx="4554384" cy="1653390"/>
          </a:xfrm>
        </p:spPr>
        <p:txBody>
          <a:bodyPr>
            <a:normAutofit/>
          </a:bodyPr>
          <a:lstStyle/>
          <a:p>
            <a:r>
              <a:rPr lang="fi-FI" sz="2400" dirty="0"/>
              <a:t>Video lähtökepeistä toiminnassa Huittisten radalla:</a:t>
            </a:r>
          </a:p>
        </p:txBody>
      </p:sp>
    </p:spTree>
    <p:extLst>
      <p:ext uri="{BB962C8B-B14F-4D97-AF65-F5344CB8AC3E}">
        <p14:creationId xmlns:p14="http://schemas.microsoft.com/office/powerpoint/2010/main" val="9981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15"/>
            <a:ext cx="4219731" cy="857250"/>
          </a:xfrm>
        </p:spPr>
        <p:txBody>
          <a:bodyPr>
            <a:normAutofit/>
          </a:bodyPr>
          <a:lstStyle/>
          <a:p>
            <a:r>
              <a:rPr lang="en-US" sz="4000" dirty="0" err="1"/>
              <a:t>Lähtökepit</a:t>
            </a:r>
            <a:r>
              <a:rPr lang="en-US" sz="4000" dirty="0"/>
              <a:t> </a:t>
            </a:r>
            <a:r>
              <a:rPr lang="en-US" sz="4000" dirty="0" err="1"/>
              <a:t>jokkis</a:t>
            </a:r>
            <a:endParaRPr lang="en-US" sz="4000" dirty="0"/>
          </a:p>
        </p:txBody>
      </p:sp>
      <p:sp>
        <p:nvSpPr>
          <p:cNvPr id="5" name="Sisällön paikkamerkki 4">
            <a:extLst>
              <a:ext uri="{FF2B5EF4-FFF2-40B4-BE49-F238E27FC236}">
                <a16:creationId xmlns:a16="http://schemas.microsoft.com/office/drawing/2014/main" id="{81B418FA-F5AE-45C4-8FF0-9C2ACB2AEDE6}"/>
              </a:ext>
            </a:extLst>
          </p:cNvPr>
          <p:cNvSpPr>
            <a:spLocks noGrp="1"/>
          </p:cNvSpPr>
          <p:nvPr>
            <p:ph idx="1"/>
          </p:nvPr>
        </p:nvSpPr>
        <p:spPr>
          <a:xfrm>
            <a:off x="404734" y="812488"/>
            <a:ext cx="8461948" cy="4134265"/>
          </a:xfrm>
        </p:spPr>
        <p:txBody>
          <a:bodyPr>
            <a:normAutofit fontScale="92500"/>
          </a:bodyPr>
          <a:lstStyle/>
          <a:p>
            <a:r>
              <a:rPr lang="fi-FI" b="1" dirty="0"/>
              <a:t>Jokamiesluokan lajiryhmä ja lajipäällikkö suosittelevat lähtökeppien käyttöä radoilla joilla se on mahdollista.</a:t>
            </a:r>
          </a:p>
          <a:p>
            <a:r>
              <a:rPr lang="fi-FI" dirty="0"/>
              <a:t>Kepeille ei tule tarkempia määritelmiä sääntökirjaan, kyseessä on avustava laite lähdön järjestelyyn. Jos lähtökeppejä käytetään, niin niitä kannattaa olla muutama varalla varmuuden vuoksi. Numerot voi kiinnittää keppeihin esimerkiksi muovilevyllä tai maalata viivat keppiin.</a:t>
            </a:r>
          </a:p>
          <a:p>
            <a:r>
              <a:rPr lang="fi-FI" dirty="0"/>
              <a:t>Lähdön järjestelyyn itse lähtöviivalle ei tarvita tämän jälkeen kuin 1-2 henkilöä, toki järjestäjä voi halutessaan käyttää useampaa henkilöä.</a:t>
            </a:r>
          </a:p>
          <a:p>
            <a:endParaRPr lang="fi-FI" sz="2400" dirty="0"/>
          </a:p>
          <a:p>
            <a:r>
              <a:rPr lang="fi-FI" dirty="0"/>
              <a:t>Lisätietoja:	</a:t>
            </a:r>
            <a:r>
              <a:rPr lang="fi-FI" sz="1800" dirty="0"/>
              <a:t>Timo Palmen, Säkylän </a:t>
            </a:r>
            <a:r>
              <a:rPr lang="fi-FI" sz="1800" dirty="0" err="1"/>
              <a:t>Ua</a:t>
            </a:r>
            <a:r>
              <a:rPr lang="fi-FI" sz="1800" dirty="0"/>
              <a:t>, </a:t>
            </a:r>
            <a:r>
              <a:rPr lang="fi-FI" sz="1800" dirty="0" err="1"/>
              <a:t>sinientipi</a:t>
            </a:r>
            <a:r>
              <a:rPr lang="fi-FI" sz="1800" dirty="0"/>
              <a:t>(at)hotmail.com, 040 526 5339</a:t>
            </a:r>
          </a:p>
          <a:p>
            <a:pPr marL="1371600" lvl="3" indent="0">
              <a:buNone/>
            </a:pPr>
            <a:r>
              <a:rPr lang="fi-FI" sz="1800" dirty="0"/>
              <a:t>	Antti </a:t>
            </a:r>
            <a:r>
              <a:rPr lang="fi-FI" sz="1800" dirty="0" err="1"/>
              <a:t>Hakanperä</a:t>
            </a:r>
            <a:r>
              <a:rPr lang="fi-FI" sz="1800" dirty="0"/>
              <a:t>, Säkylän </a:t>
            </a:r>
            <a:r>
              <a:rPr lang="fi-FI" sz="1800" dirty="0" err="1"/>
              <a:t>Ua</a:t>
            </a:r>
            <a:r>
              <a:rPr lang="fi-FI" sz="1800" dirty="0"/>
              <a:t>, </a:t>
            </a:r>
            <a:r>
              <a:rPr lang="fi-FI" sz="1800" dirty="0" err="1"/>
              <a:t>teerimaenelvis</a:t>
            </a:r>
            <a:r>
              <a:rPr lang="fi-FI" sz="1800" dirty="0"/>
              <a:t>(at)gmail.com, 050 520 5682</a:t>
            </a:r>
          </a:p>
          <a:p>
            <a:pPr marL="1371600" lvl="3" indent="0">
              <a:buNone/>
            </a:pPr>
            <a:r>
              <a:rPr lang="fi-FI" sz="1800" dirty="0"/>
              <a:t>	Juho Ketonen, lajipäällikkö, </a:t>
            </a:r>
            <a:r>
              <a:rPr lang="fi-FI" sz="1800" dirty="0" err="1"/>
              <a:t>juho.ketonen</a:t>
            </a:r>
            <a:r>
              <a:rPr lang="fi-FI" sz="1800" dirty="0"/>
              <a:t>(at)autourheuilu.fi, 050 566 5577</a:t>
            </a:r>
          </a:p>
        </p:txBody>
      </p:sp>
    </p:spTree>
    <p:extLst>
      <p:ext uri="{BB962C8B-B14F-4D97-AF65-F5344CB8AC3E}">
        <p14:creationId xmlns:p14="http://schemas.microsoft.com/office/powerpoint/2010/main" val="1579196458"/>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TotalTime>
  <Words>321</Words>
  <Application>Microsoft Office PowerPoint</Application>
  <PresentationFormat>Näytössä katseltava esitys (16:9)</PresentationFormat>
  <Paragraphs>22</Paragraphs>
  <Slides>6</Slides>
  <Notes>0</Notes>
  <HiddenSlides>0</HiddenSlides>
  <MMClips>1</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6</vt:i4>
      </vt:variant>
    </vt:vector>
  </HeadingPairs>
  <TitlesOfParts>
    <vt:vector size="12" baseType="lpstr">
      <vt:lpstr>Arial</vt:lpstr>
      <vt:lpstr>Calibri</vt:lpstr>
      <vt:lpstr>Klavika Light</vt:lpstr>
      <vt:lpstr>Lucida Grande</vt:lpstr>
      <vt:lpstr>1_Custom Design</vt:lpstr>
      <vt:lpstr>Custom Design</vt:lpstr>
      <vt:lpstr>PowerPoint-esitys</vt:lpstr>
      <vt:lpstr>Lähtökepit jokkis</vt:lpstr>
      <vt:lpstr>Lähtökepit jokkis rakentaminen</vt:lpstr>
      <vt:lpstr>Lähtökepit jokkis</vt:lpstr>
      <vt:lpstr>Lähtökepit jokkis</vt:lpstr>
      <vt:lpstr>Lähtökepit jokkis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Kujansuu</dc:creator>
  <cp:lastModifiedBy>Juho Ketonen</cp:lastModifiedBy>
  <cp:revision>21</cp:revision>
  <dcterms:created xsi:type="dcterms:W3CDTF">2016-11-11T07:39:56Z</dcterms:created>
  <dcterms:modified xsi:type="dcterms:W3CDTF">2018-08-31T13:06:41Z</dcterms:modified>
</cp:coreProperties>
</file>